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9" r:id="rId9"/>
    <p:sldId id="270" r:id="rId10"/>
    <p:sldId id="279" r:id="rId11"/>
    <p:sldId id="271" r:id="rId12"/>
    <p:sldId id="272" r:id="rId13"/>
    <p:sldId id="273" r:id="rId14"/>
    <p:sldId id="280" r:id="rId15"/>
    <p:sldId id="274" r:id="rId16"/>
    <p:sldId id="275" r:id="rId17"/>
    <p:sldId id="276" r:id="rId18"/>
    <p:sldId id="281" r:id="rId19"/>
    <p:sldId id="277" r:id="rId20"/>
    <p:sldId id="282" r:id="rId21"/>
    <p:sldId id="283" r:id="rId22"/>
    <p:sldId id="285" r:id="rId23"/>
    <p:sldId id="284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74EC93-BEB5-4A38-9779-7F33D5ACCA81}">
          <p14:sldIdLst>
            <p14:sldId id="256"/>
            <p14:sldId id="257"/>
            <p14:sldId id="258"/>
            <p14:sldId id="259"/>
            <p14:sldId id="260"/>
            <p14:sldId id="278"/>
            <p14:sldId id="261"/>
            <p14:sldId id="269"/>
          </p14:sldIdLst>
        </p14:section>
        <p14:section name="Untitled Section" id="{D14BC515-F6EE-43F6-B958-00F1648E8E46}">
          <p14:sldIdLst>
            <p14:sldId id="270"/>
            <p14:sldId id="279"/>
            <p14:sldId id="271"/>
            <p14:sldId id="272"/>
            <p14:sldId id="273"/>
            <p14:sldId id="280"/>
            <p14:sldId id="274"/>
            <p14:sldId id="275"/>
            <p14:sldId id="276"/>
            <p14:sldId id="281"/>
            <p14:sldId id="277"/>
            <p14:sldId id="282"/>
            <p14:sldId id="283"/>
            <p14:sldId id="285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32" d="100"/>
          <a:sy n="132" d="100"/>
        </p:scale>
        <p:origin x="54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8C7F1E5-5FD7-4585-A4C2-EAA2371BF1E0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4E4048D-AEE4-4BA7-AC66-45EB02DA48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60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98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32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4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4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50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7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7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37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1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30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14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7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97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1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72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95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0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93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52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5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9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0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74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5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3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4048D-AEE4-4BA7-AC66-45EB02DA48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8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51008D-DFE9-4842-B98B-09596DE1BB27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06A248E-7C7D-4949-A775-1078405B29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Planning Maintenance Work</a:t>
            </a:r>
            <a:br>
              <a:rPr lang="en-US" dirty="0"/>
            </a:br>
            <a:r>
              <a:rPr lang="en-US" sz="3600" b="0" i="1" dirty="0"/>
              <a:t>for Safer Roads and Work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95600"/>
            <a:ext cx="6858000" cy="176331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2021 Road Supervisors Training</a:t>
            </a:r>
          </a:p>
          <a:p>
            <a:pPr algn="ctr"/>
            <a:r>
              <a:rPr lang="en-US" dirty="0"/>
              <a:t>January 26, 2021</a:t>
            </a:r>
          </a:p>
          <a:p>
            <a:pPr algn="ctr"/>
            <a:r>
              <a:rPr lang="en-US" dirty="0"/>
              <a:t>Prattville Marriott Conference Center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Dennis McCall,  P.E.</a:t>
            </a:r>
          </a:p>
          <a:p>
            <a:pPr algn="ctr"/>
            <a:r>
              <a:rPr lang="en-US" dirty="0"/>
              <a:t>Butler County Engineer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8C9C24-5744-46E4-B2E9-2A12DE362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6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0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44724"/>
            <a:ext cx="8229600" cy="3852671"/>
          </a:xfrm>
        </p:spPr>
        <p:txBody>
          <a:bodyPr/>
          <a:lstStyle/>
          <a:p>
            <a:r>
              <a:rPr lang="en-US" dirty="0"/>
              <a:t>High Shoulder also present creating Standing Water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32658"/>
            <a:ext cx="9067800" cy="1328057"/>
          </a:xfrm>
        </p:spPr>
        <p:txBody>
          <a:bodyPr>
            <a:noAutofit/>
          </a:bodyPr>
          <a:lstStyle/>
          <a:p>
            <a:r>
              <a:rPr lang="en-US" sz="3200" dirty="0"/>
              <a:t>Example 2-Scour at the Inlet of Cross-Drain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08005-C62B-4F7F-8BA1-501AFF66A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0925" y="2568575"/>
            <a:ext cx="4699000" cy="352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CA3E3E-A076-4042-990A-2D6A5959F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5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246D50-3F44-49F0-9A61-24959B32F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1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Increased Runoff from Chicken Houses resulting in scour and erosion at Side-Drain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45353"/>
            <a:ext cx="89154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3-Scour at Side-Drain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E1DBAF6-9188-4119-9EAB-3D7B868EA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88248"/>
            <a:ext cx="4669453" cy="35020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E5DBB24-84BC-4853-B3BA-EB202F9B9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0" y="2438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42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CC19C5-8B23-493B-8881-C1B8B274F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5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44724"/>
            <a:ext cx="8229600" cy="3852671"/>
          </a:xfrm>
        </p:spPr>
        <p:txBody>
          <a:bodyPr/>
          <a:lstStyle/>
          <a:p>
            <a:r>
              <a:rPr lang="en-US" dirty="0"/>
              <a:t>Adjacent Shoulder and Side-Drains also Affected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32658"/>
            <a:ext cx="9067800" cy="1328057"/>
          </a:xfrm>
        </p:spPr>
        <p:txBody>
          <a:bodyPr>
            <a:noAutofit/>
          </a:bodyPr>
          <a:lstStyle/>
          <a:p>
            <a:r>
              <a:rPr lang="en-US" sz="3200" dirty="0"/>
              <a:t>Example 3-Scour at Side-Drain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BDC2C3-ECCC-4DF4-9AC1-A94390E91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1927" y="2467073"/>
            <a:ext cx="4496583" cy="3372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8E0BAA-5D99-4871-8712-E8F060234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810111" cy="36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9B0C2B-E181-45F6-8019-9FDA0A649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54D2EAEC-8DA9-43BE-BD23-E583E4351021}"/>
              </a:ext>
            </a:extLst>
          </p:cNvPr>
          <p:cNvCxnSpPr/>
          <p:nvPr/>
        </p:nvCxnSpPr>
        <p:spPr>
          <a:xfrm flipH="1">
            <a:off x="6248400" y="2362200"/>
            <a:ext cx="2743200" cy="15240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17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Drains to Pond and periodically Silts in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141"/>
            <a:ext cx="91440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4-Cross-Drain and Ditches Silted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2805FA-9FEF-4DEC-BEA3-BA598531D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800" y="220980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436226-D264-4F61-87D2-5B6332A159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15160"/>
          <a:stretch/>
        </p:blipFill>
        <p:spPr>
          <a:xfrm rot="5400000">
            <a:off x="323850" y="1428751"/>
            <a:ext cx="4114801" cy="44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118C80-8EE0-447E-9CCB-4CE211E81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12148"/>
          <a:stretch/>
        </p:blipFill>
        <p:spPr>
          <a:xfrm rot="5400000">
            <a:off x="884902" y="-884902"/>
            <a:ext cx="7374197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44724"/>
            <a:ext cx="8229600" cy="3852671"/>
          </a:xfrm>
        </p:spPr>
        <p:txBody>
          <a:bodyPr/>
          <a:lstStyle/>
          <a:p>
            <a:r>
              <a:rPr lang="en-US" dirty="0"/>
              <a:t>Local Shoulder at Intersection Nearby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2657" y="-207612"/>
            <a:ext cx="9220200" cy="1328057"/>
          </a:xfrm>
        </p:spPr>
        <p:txBody>
          <a:bodyPr>
            <a:noAutofit/>
          </a:bodyPr>
          <a:lstStyle/>
          <a:p>
            <a:r>
              <a:rPr lang="en-US" sz="3200" dirty="0"/>
              <a:t>Example 4-Cross-Drain and Ditches Silted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D10719-0022-4899-9272-78B2F096A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0334"/>
            <a:ext cx="4578221" cy="3433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46770A-47C4-4095-8EA9-C31DB5E41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969" y="2081213"/>
            <a:ext cx="50673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Maintenance Duties </a:t>
            </a:r>
          </a:p>
          <a:p>
            <a:pPr lvl="1"/>
            <a:r>
              <a:rPr lang="en-US" dirty="0"/>
              <a:t>Roads </a:t>
            </a:r>
          </a:p>
          <a:p>
            <a:pPr lvl="1"/>
            <a:r>
              <a:rPr lang="en-US" dirty="0"/>
              <a:t>Bridges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1: Side-Drain Replacement</a:t>
            </a:r>
          </a:p>
          <a:p>
            <a:pPr lvl="1"/>
            <a:r>
              <a:rPr lang="en-US" dirty="0"/>
              <a:t>2: Scour at the Inlet of Cross-Drain</a:t>
            </a:r>
          </a:p>
          <a:p>
            <a:pPr lvl="1"/>
            <a:r>
              <a:rPr lang="en-US" dirty="0"/>
              <a:t>3</a:t>
            </a:r>
            <a:r>
              <a:rPr lang="en-US"/>
              <a:t>: Scour </a:t>
            </a:r>
            <a:r>
              <a:rPr lang="en-US" dirty="0"/>
              <a:t>at Side-Drain</a:t>
            </a:r>
          </a:p>
          <a:p>
            <a:pPr lvl="1"/>
            <a:r>
              <a:rPr lang="en-US" dirty="0"/>
              <a:t>4: Cross-Drain and Ditches Silted In</a:t>
            </a:r>
          </a:p>
          <a:p>
            <a:pPr lvl="1"/>
            <a:r>
              <a:rPr lang="en-US" dirty="0"/>
              <a:t>5: New Side-Drain Installation</a:t>
            </a:r>
          </a:p>
          <a:p>
            <a:pPr lvl="1"/>
            <a:r>
              <a:rPr lang="en-US" dirty="0"/>
              <a:t>6: Cross-Drain Needs Armor</a:t>
            </a:r>
          </a:p>
          <a:p>
            <a:r>
              <a:rPr lang="en-US" dirty="0"/>
              <a:t>Observations and Investigation</a:t>
            </a:r>
          </a:p>
          <a:p>
            <a:r>
              <a:rPr lang="en-US" dirty="0"/>
              <a:t>Needs</a:t>
            </a:r>
          </a:p>
          <a:p>
            <a:pPr lvl="1"/>
            <a:r>
              <a:rPr lang="en-US" dirty="0"/>
              <a:t>Equipment </a:t>
            </a:r>
          </a:p>
          <a:p>
            <a:pPr lvl="1"/>
            <a:r>
              <a:rPr lang="en-US" dirty="0"/>
              <a:t>Personnel</a:t>
            </a:r>
          </a:p>
          <a:p>
            <a:pPr lvl="1"/>
            <a:r>
              <a:rPr lang="en-US" dirty="0"/>
              <a:t>Materials</a:t>
            </a:r>
          </a:p>
          <a:p>
            <a:r>
              <a:rPr lang="en-US" dirty="0"/>
              <a:t>Questions / Comments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7EFEB4-7CAB-4066-B17C-C465BAC9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22"/>
            <a:ext cx="9146030" cy="68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0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New Driveway Installed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141"/>
            <a:ext cx="91440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5-New Side-Drain Installation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68BD04-1BFF-4E31-9177-20C06B0BA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1" t="1543" r="260" b="-1543"/>
          <a:stretch/>
        </p:blipFill>
        <p:spPr>
          <a:xfrm>
            <a:off x="4890800" y="1447800"/>
            <a:ext cx="4108576" cy="4843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957B3D-0AAB-445C-ADFF-0B26B7545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4" y="1975275"/>
            <a:ext cx="4585996" cy="34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593A13-AF67-4F67-B4A8-CDF7EE978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1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Side-Drain Maintenance Needed at 3 nearby Addresses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141"/>
            <a:ext cx="91440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5-New Side-Drain Installation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59CE94-1680-4E1C-8E84-D8738840B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475" y="2174875"/>
            <a:ext cx="5207000" cy="390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4E9203-15C8-4219-8863-11538DC385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20423"/>
          <a:stretch/>
        </p:blipFill>
        <p:spPr>
          <a:xfrm rot="5400000">
            <a:off x="722314" y="1464684"/>
            <a:ext cx="3638550" cy="466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8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21CD672-71F3-4238-BC20-8539E8F58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20423"/>
          <a:stretch/>
        </p:blipFill>
        <p:spPr>
          <a:xfrm rot="5400000">
            <a:off x="1008846" y="-1027506"/>
            <a:ext cx="7126309" cy="9144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20777B43-CBE6-4F14-84A6-AC2CAF3F1A50}"/>
              </a:ext>
            </a:extLst>
          </p:cNvPr>
          <p:cNvCxnSpPr/>
          <p:nvPr/>
        </p:nvCxnSpPr>
        <p:spPr>
          <a:xfrm flipH="1">
            <a:off x="6096000" y="914400"/>
            <a:ext cx="2743200" cy="15240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647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A double-Line of 36” CMP needs Armor, Erosion spreading off ROW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141"/>
            <a:ext cx="91440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6-Cross-Drains Need Armor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9991AA-7E89-46E1-93CB-BC284B4BF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7054" y="2394309"/>
            <a:ext cx="5029200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D72035-67F7-4BC0-B874-1A0FB3AE1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2" y="21893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6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FA2B1B-456F-4334-95C1-DFD229899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21365"/>
          <a:stretch/>
        </p:blipFill>
        <p:spPr>
          <a:xfrm rot="5400000">
            <a:off x="1071464" y="-1062133"/>
            <a:ext cx="700107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4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Large Cross-Drain Nearby needs Armor and Grading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141"/>
            <a:ext cx="91440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6-Cross-Drains Need Armor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06E4E6-6595-4709-8144-25EEC845D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700" y="2065963"/>
            <a:ext cx="5181600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E4DA2C-80B6-4D21-A50C-D45847D9C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 r="-139"/>
          <a:stretch/>
        </p:blipFill>
        <p:spPr>
          <a:xfrm rot="5400000">
            <a:off x="581025" y="1800225"/>
            <a:ext cx="38862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17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FD9818-E3E8-410F-8F3F-79E5E6D7AA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 r="-139"/>
          <a:stretch/>
        </p:blipFill>
        <p:spPr>
          <a:xfrm rot="5400000">
            <a:off x="248690" y="-1157774"/>
            <a:ext cx="8676167" cy="91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1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1771" y="640347"/>
            <a:ext cx="8229600" cy="5455653"/>
          </a:xfrm>
        </p:spPr>
        <p:txBody>
          <a:bodyPr>
            <a:normAutofit/>
          </a:bodyPr>
          <a:lstStyle/>
          <a:p>
            <a:r>
              <a:rPr lang="en-US" dirty="0"/>
              <a:t>Drainage Issue</a:t>
            </a:r>
          </a:p>
          <a:p>
            <a:pPr lvl="1"/>
            <a:r>
              <a:rPr lang="en-US" dirty="0"/>
              <a:t>Look at Least at the Immediate Drainage Area</a:t>
            </a:r>
          </a:p>
          <a:p>
            <a:pPr lvl="1"/>
            <a:r>
              <a:rPr lang="en-US" dirty="0"/>
              <a:t>Hilltop to Hilltop</a:t>
            </a:r>
          </a:p>
          <a:p>
            <a:pPr lvl="1"/>
            <a:r>
              <a:rPr lang="en-US" dirty="0"/>
              <a:t>Upstream and Downstream</a:t>
            </a:r>
          </a:p>
          <a:p>
            <a:r>
              <a:rPr lang="en-US" dirty="0"/>
              <a:t>Pothole Issue</a:t>
            </a:r>
          </a:p>
          <a:p>
            <a:pPr lvl="1"/>
            <a:r>
              <a:rPr lang="en-US" dirty="0"/>
              <a:t>Entire Route</a:t>
            </a:r>
          </a:p>
          <a:p>
            <a:pPr lvl="1"/>
            <a:r>
              <a:rPr lang="en-US" dirty="0"/>
              <a:t>Local Dead-End Routes</a:t>
            </a:r>
          </a:p>
          <a:p>
            <a:r>
              <a:rPr lang="en-US" dirty="0"/>
              <a:t>Shoulder Issue</a:t>
            </a:r>
          </a:p>
          <a:p>
            <a:pPr lvl="1"/>
            <a:r>
              <a:rPr lang="en-US" dirty="0"/>
              <a:t>Entire Route</a:t>
            </a:r>
          </a:p>
          <a:p>
            <a:pPr lvl="1"/>
            <a:r>
              <a:rPr lang="en-US" dirty="0"/>
              <a:t>Follow the traffic</a:t>
            </a:r>
          </a:p>
          <a:p>
            <a:r>
              <a:rPr lang="en-US" dirty="0"/>
              <a:t>Signage Issue</a:t>
            </a:r>
          </a:p>
          <a:p>
            <a:pPr lvl="1"/>
            <a:r>
              <a:rPr lang="en-US" dirty="0"/>
              <a:t>Entire Intersection</a:t>
            </a:r>
          </a:p>
          <a:p>
            <a:pPr lvl="1"/>
            <a:r>
              <a:rPr lang="en-US" dirty="0"/>
              <a:t>Entire Route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771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Observations and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37071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Paved System</a:t>
            </a:r>
          </a:p>
          <a:p>
            <a:pPr lvl="1"/>
            <a:r>
              <a:rPr lang="en-US" dirty="0"/>
              <a:t>Leveling/Patching</a:t>
            </a:r>
          </a:p>
          <a:p>
            <a:pPr lvl="1"/>
            <a:r>
              <a:rPr lang="en-US" dirty="0"/>
              <a:t>Paving</a:t>
            </a:r>
          </a:p>
          <a:p>
            <a:pPr lvl="1"/>
            <a:r>
              <a:rPr lang="en-US" dirty="0"/>
              <a:t>Striping</a:t>
            </a:r>
          </a:p>
          <a:p>
            <a:pPr lvl="1"/>
            <a:r>
              <a:rPr lang="en-US" dirty="0"/>
              <a:t>Mowing </a:t>
            </a:r>
          </a:p>
          <a:p>
            <a:pPr lvl="1"/>
            <a:r>
              <a:rPr lang="en-US" dirty="0"/>
              <a:t>Ditching/Drainage</a:t>
            </a:r>
          </a:p>
          <a:p>
            <a:pPr lvl="1"/>
            <a:r>
              <a:rPr lang="en-US" dirty="0"/>
              <a:t>Shoulder Maintenance</a:t>
            </a:r>
          </a:p>
          <a:p>
            <a:pPr lvl="1"/>
            <a:r>
              <a:rPr lang="en-US" dirty="0"/>
              <a:t>Signage</a:t>
            </a:r>
          </a:p>
          <a:p>
            <a:r>
              <a:rPr lang="en-US" dirty="0"/>
              <a:t>Gravel System</a:t>
            </a:r>
          </a:p>
          <a:p>
            <a:pPr lvl="1"/>
            <a:r>
              <a:rPr lang="en-US" dirty="0"/>
              <a:t>Blading</a:t>
            </a:r>
          </a:p>
          <a:p>
            <a:pPr lvl="1"/>
            <a:r>
              <a:rPr lang="en-US" dirty="0"/>
              <a:t>Ditching / Drainage</a:t>
            </a:r>
          </a:p>
          <a:p>
            <a:pPr lvl="1"/>
            <a:r>
              <a:rPr lang="en-US" dirty="0"/>
              <a:t>Signage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Maintenance Duties</a:t>
            </a:r>
            <a:br>
              <a:rPr lang="en-US" dirty="0"/>
            </a:br>
            <a:r>
              <a:rPr lang="en-US" dirty="0"/>
              <a:t>-Roads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D7F771-26EA-42B5-80BD-E49A412C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86" y="1219200"/>
            <a:ext cx="4621169" cy="2133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754E8B-5998-4AFA-96FF-EFC605E7F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13988"/>
            <a:ext cx="3158002" cy="20423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12" y="975049"/>
            <a:ext cx="8229600" cy="5455653"/>
          </a:xfrm>
        </p:spPr>
        <p:txBody>
          <a:bodyPr>
            <a:normAutofit/>
          </a:bodyPr>
          <a:lstStyle/>
          <a:p>
            <a:r>
              <a:rPr lang="en-US" sz="3200" dirty="0"/>
              <a:t>What crew will be assigned?</a:t>
            </a:r>
          </a:p>
          <a:p>
            <a:pPr lvl="1"/>
            <a:r>
              <a:rPr lang="en-US" sz="2800" dirty="0"/>
              <a:t>Should Another be assigned?</a:t>
            </a:r>
          </a:p>
          <a:p>
            <a:pPr lvl="1"/>
            <a:r>
              <a:rPr lang="en-US" sz="2800" dirty="0"/>
              <a:t>Can We Add Personnel?</a:t>
            </a:r>
          </a:p>
          <a:p>
            <a:pPr lvl="1"/>
            <a:r>
              <a:rPr lang="en-US" sz="2800" dirty="0"/>
              <a:t>Can We Add Equipment?</a:t>
            </a:r>
          </a:p>
          <a:p>
            <a:r>
              <a:rPr lang="en-US" sz="3200" dirty="0"/>
              <a:t>Will Different Materials be Needed?</a:t>
            </a:r>
          </a:p>
          <a:p>
            <a:pPr lvl="1"/>
            <a:r>
              <a:rPr lang="en-US" sz="2800" dirty="0"/>
              <a:t>Can You Use Locally Generated Material? </a:t>
            </a:r>
          </a:p>
          <a:p>
            <a:pPr lvl="1"/>
            <a:r>
              <a:rPr lang="en-US" sz="2800" dirty="0"/>
              <a:t>Will Additional Trucking be Needed?</a:t>
            </a:r>
          </a:p>
          <a:p>
            <a:pPr lvl="1"/>
            <a:r>
              <a:rPr lang="en-US" sz="2800" dirty="0"/>
              <a:t>Local Dead-End Routes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8556171" cy="1143000"/>
          </a:xfrm>
        </p:spPr>
        <p:txBody>
          <a:bodyPr>
            <a:normAutofit/>
          </a:bodyPr>
          <a:lstStyle/>
          <a:p>
            <a:r>
              <a:rPr lang="en-US" sz="3200" dirty="0"/>
              <a:t>Needs-Equipment / Personnel /Materials</a:t>
            </a:r>
          </a:p>
        </p:txBody>
      </p:sp>
    </p:spTree>
    <p:extLst>
      <p:ext uri="{BB962C8B-B14F-4D97-AF65-F5344CB8AC3E}">
        <p14:creationId xmlns:p14="http://schemas.microsoft.com/office/powerpoint/2010/main" val="105563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731D3212-5B42-47B7-BE06-04EAC5C2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/ Comments?</a:t>
            </a:r>
          </a:p>
        </p:txBody>
      </p:sp>
      <p:pic>
        <p:nvPicPr>
          <p:cNvPr id="4" name="3D23E696-AFF3-42CA-95BD-0A8321C2E19D">
            <a:extLst>
              <a:ext uri="{FF2B5EF4-FFF2-40B4-BE49-F238E27FC236}">
                <a16:creationId xmlns="" xmlns:a16="http://schemas.microsoft.com/office/drawing/2014/main" id="{C738F85B-F651-4C51-B0D1-6147475A3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17638"/>
            <a:ext cx="7848600" cy="4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87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95601"/>
            <a:ext cx="8229600" cy="4525963"/>
          </a:xfrm>
        </p:spPr>
        <p:txBody>
          <a:bodyPr/>
          <a:lstStyle/>
          <a:p>
            <a:r>
              <a:rPr lang="en-US" dirty="0"/>
              <a:t>Bridges</a:t>
            </a:r>
          </a:p>
          <a:p>
            <a:pPr lvl="1"/>
            <a:r>
              <a:rPr lang="en-US" dirty="0"/>
              <a:t>Deck Maintenance</a:t>
            </a:r>
          </a:p>
          <a:p>
            <a:pPr lvl="1"/>
            <a:r>
              <a:rPr lang="en-US" dirty="0"/>
              <a:t>Painting</a:t>
            </a:r>
          </a:p>
          <a:p>
            <a:pPr lvl="1"/>
            <a:r>
              <a:rPr lang="en-US" dirty="0"/>
              <a:t>Armoring</a:t>
            </a:r>
          </a:p>
          <a:p>
            <a:pPr lvl="1"/>
            <a:r>
              <a:rPr lang="en-US" dirty="0"/>
              <a:t>Signage</a:t>
            </a:r>
          </a:p>
          <a:p>
            <a:r>
              <a:rPr lang="en-US" dirty="0"/>
              <a:t>Culverts</a:t>
            </a:r>
          </a:p>
          <a:p>
            <a:pPr lvl="1"/>
            <a:r>
              <a:rPr lang="en-US" dirty="0"/>
              <a:t>Armoring</a:t>
            </a:r>
          </a:p>
          <a:p>
            <a:pPr lvl="1"/>
            <a:r>
              <a:rPr lang="en-US" dirty="0"/>
              <a:t>Signage</a:t>
            </a:r>
          </a:p>
          <a:p>
            <a:pPr lvl="1"/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Maintenance Duties</a:t>
            </a:r>
            <a:br>
              <a:rPr lang="en-US" dirty="0"/>
            </a:br>
            <a:r>
              <a:rPr lang="en-US" dirty="0"/>
              <a:t>-Bridges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14141"/>
          <a:stretch/>
        </p:blipFill>
        <p:spPr>
          <a:xfrm>
            <a:off x="4419600" y="3749258"/>
            <a:ext cx="3667664" cy="2834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B88D44-5C3B-484B-9314-F29E2C211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07" y="936436"/>
            <a:ext cx="3535986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838200"/>
            <a:ext cx="8915400" cy="3090672"/>
          </a:xfrm>
        </p:spPr>
        <p:txBody>
          <a:bodyPr>
            <a:normAutofit/>
          </a:bodyPr>
          <a:lstStyle/>
          <a:p>
            <a:r>
              <a:rPr lang="en-US" dirty="0"/>
              <a:t>The original call/ complaint was to replace a failed side-drain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12751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Example 1-Side Drain Replacement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D6E541-6BB9-4BB6-8C45-E74D6F2CF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4600"/>
            <a:ext cx="44704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49FF41-A01B-4C24-9ABC-8755957EB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0275" y="2549717"/>
            <a:ext cx="47498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6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1D42A3-E5FA-476D-9D2C-65AABD6A4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8" y="1554"/>
            <a:ext cx="9176657" cy="688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0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0629" y="914400"/>
            <a:ext cx="8229600" cy="3852671"/>
          </a:xfrm>
        </p:spPr>
        <p:txBody>
          <a:bodyPr/>
          <a:lstStyle/>
          <a:p>
            <a:r>
              <a:rPr lang="en-US" dirty="0"/>
              <a:t>Immediately uphill is a dangerous low shoulder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04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Example 1-Side Drain Replacement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F345085-0DB1-43BD-98F5-672F29096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4744" y="2770158"/>
            <a:ext cx="4360507" cy="3270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93174FC-2EF9-46AF-A132-7B0CD84C7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0"/>
          <a:stretch/>
        </p:blipFill>
        <p:spPr>
          <a:xfrm rot="5400000">
            <a:off x="1080681" y="2043519"/>
            <a:ext cx="324883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5D1DF54-E9A1-4208-A7E2-FCA7AFB9C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4001" y="457200"/>
            <a:ext cx="12192002" cy="9144001"/>
          </a:xfrm>
        </p:spPr>
      </p:pic>
    </p:spTree>
    <p:extLst>
      <p:ext uri="{BB962C8B-B14F-4D97-AF65-F5344CB8AC3E}">
        <p14:creationId xmlns:p14="http://schemas.microsoft.com/office/powerpoint/2010/main" val="311895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3852671"/>
          </a:xfrm>
        </p:spPr>
        <p:txBody>
          <a:bodyPr/>
          <a:lstStyle/>
          <a:p>
            <a:r>
              <a:rPr lang="en-US" dirty="0"/>
              <a:t>Increased Runoff from Chicken Houses resulting in scour and erosion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45353"/>
            <a:ext cx="8915400" cy="1173848"/>
          </a:xfrm>
        </p:spPr>
        <p:txBody>
          <a:bodyPr>
            <a:noAutofit/>
          </a:bodyPr>
          <a:lstStyle/>
          <a:p>
            <a:r>
              <a:rPr lang="en-US" sz="3200" dirty="0"/>
              <a:t>Example 2-Scour at the Inlet of Cross-Drain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046116-0F7C-449A-8E4D-71A1C6BB6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9975" y="2871787"/>
            <a:ext cx="4241800" cy="3181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B6A2F6-EB2E-41AA-B1EA-D9544D8C0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338452"/>
            <a:ext cx="4603663" cy="34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602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1557</TotalTime>
  <Words>378</Words>
  <Application>Microsoft Office PowerPoint</Application>
  <PresentationFormat>On-screen Show (4:3)</PresentationFormat>
  <Paragraphs>125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Lucida Sans Unicode</vt:lpstr>
      <vt:lpstr>Verdana</vt:lpstr>
      <vt:lpstr>Wingdings 2</vt:lpstr>
      <vt:lpstr>Wingdings 3</vt:lpstr>
      <vt:lpstr>Concourse</vt:lpstr>
      <vt:lpstr>Planning Maintenance Work for Safer Roads and Work Environment</vt:lpstr>
      <vt:lpstr>Outline</vt:lpstr>
      <vt:lpstr>Maintenance Duties -Roads </vt:lpstr>
      <vt:lpstr>Maintenance Duties -Bridges </vt:lpstr>
      <vt:lpstr>Example 1-Side Drain Replacement</vt:lpstr>
      <vt:lpstr>PowerPoint Presentation</vt:lpstr>
      <vt:lpstr>Example 1-Side Drain Replacement</vt:lpstr>
      <vt:lpstr>PowerPoint Presentation</vt:lpstr>
      <vt:lpstr>Example 2-Scour at the Inlet of Cross-Drain</vt:lpstr>
      <vt:lpstr>PowerPoint Presentation</vt:lpstr>
      <vt:lpstr>Example 2-Scour at the Inlet of Cross-Drain</vt:lpstr>
      <vt:lpstr>PowerPoint Presentation</vt:lpstr>
      <vt:lpstr>Example 3-Scour at Side-Drain</vt:lpstr>
      <vt:lpstr>PowerPoint Presentation</vt:lpstr>
      <vt:lpstr>Example 3-Scour at Side-Drain</vt:lpstr>
      <vt:lpstr>PowerPoint Presentation</vt:lpstr>
      <vt:lpstr>Example 4-Cross-Drain and Ditches Silted In</vt:lpstr>
      <vt:lpstr>PowerPoint Presentation</vt:lpstr>
      <vt:lpstr>Example 4-Cross-Drain and Ditches Silted In</vt:lpstr>
      <vt:lpstr>PowerPoint Presentation</vt:lpstr>
      <vt:lpstr>Example 5-New Side-Drain Installation</vt:lpstr>
      <vt:lpstr>PowerPoint Presentation</vt:lpstr>
      <vt:lpstr>Example 5-New Side-Drain Installation</vt:lpstr>
      <vt:lpstr>PowerPoint Presentation</vt:lpstr>
      <vt:lpstr>Example 6-Cross-Drains Need Armor</vt:lpstr>
      <vt:lpstr>PowerPoint Presentation</vt:lpstr>
      <vt:lpstr>Example 6-Cross-Drains Need Armor</vt:lpstr>
      <vt:lpstr>PowerPoint Presentation</vt:lpstr>
      <vt:lpstr>Observations and Investigation</vt:lpstr>
      <vt:lpstr>Needs-Equipment / Personnel /Materials</vt:lpstr>
      <vt:lpstr>Questions / Comments?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Lake Subdivision &amp; Lee Road 106</dc:title>
  <dc:creator>Joshua McDougald</dc:creator>
  <cp:lastModifiedBy>Jennifer Datcher</cp:lastModifiedBy>
  <cp:revision>64</cp:revision>
  <cp:lastPrinted>2021-01-25T13:28:26Z</cp:lastPrinted>
  <dcterms:created xsi:type="dcterms:W3CDTF">2015-07-20T21:10:59Z</dcterms:created>
  <dcterms:modified xsi:type="dcterms:W3CDTF">2021-01-28T16:14:22Z</dcterms:modified>
</cp:coreProperties>
</file>