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39"/>
  </p:notesMasterIdLst>
  <p:handoutMasterIdLst>
    <p:handoutMasterId r:id="rId40"/>
  </p:handoutMasterIdLst>
  <p:sldIdLst>
    <p:sldId id="329" r:id="rId2"/>
    <p:sldId id="334" r:id="rId3"/>
    <p:sldId id="379" r:id="rId4"/>
    <p:sldId id="380" r:id="rId5"/>
    <p:sldId id="381" r:id="rId6"/>
    <p:sldId id="384" r:id="rId7"/>
    <p:sldId id="385" r:id="rId8"/>
    <p:sldId id="386" r:id="rId9"/>
    <p:sldId id="387" r:id="rId10"/>
    <p:sldId id="388" r:id="rId11"/>
    <p:sldId id="389" r:id="rId12"/>
    <p:sldId id="390" r:id="rId13"/>
    <p:sldId id="391" r:id="rId14"/>
    <p:sldId id="392" r:id="rId15"/>
    <p:sldId id="393" r:id="rId16"/>
    <p:sldId id="394" r:id="rId17"/>
    <p:sldId id="395" r:id="rId18"/>
    <p:sldId id="396" r:id="rId19"/>
    <p:sldId id="397" r:id="rId20"/>
    <p:sldId id="398" r:id="rId21"/>
    <p:sldId id="399" r:id="rId22"/>
    <p:sldId id="400" r:id="rId23"/>
    <p:sldId id="401" r:id="rId24"/>
    <p:sldId id="405" r:id="rId25"/>
    <p:sldId id="403" r:id="rId26"/>
    <p:sldId id="406" r:id="rId27"/>
    <p:sldId id="407" r:id="rId28"/>
    <p:sldId id="408" r:id="rId29"/>
    <p:sldId id="409" r:id="rId30"/>
    <p:sldId id="410" r:id="rId31"/>
    <p:sldId id="411" r:id="rId32"/>
    <p:sldId id="412" r:id="rId33"/>
    <p:sldId id="413" r:id="rId34"/>
    <p:sldId id="414" r:id="rId35"/>
    <p:sldId id="415" r:id="rId36"/>
    <p:sldId id="416" r:id="rId37"/>
    <p:sldId id="417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5050"/>
    <a:srgbClr val="3366CC"/>
    <a:srgbClr val="3366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6" autoAdjust="0"/>
    <p:restoredTop sz="94646" autoAdjust="0"/>
  </p:normalViewPr>
  <p:slideViewPr>
    <p:cSldViewPr>
      <p:cViewPr varScale="1">
        <p:scale>
          <a:sx n="125" d="100"/>
          <a:sy n="125" d="100"/>
        </p:scale>
        <p:origin x="5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43B29B8-A6A6-41B5-9665-2FE0D29A2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77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156B52D-BA71-41F4-AE4C-BAA71B61B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3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2EDB70-A162-4FB9-90E7-E76D09C9B7E6}" type="slidenum">
              <a:rPr lang="en-US"/>
              <a:pPr/>
              <a:t>1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46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166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149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818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585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758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228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628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959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134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24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716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362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887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12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180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313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589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537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496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253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19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922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594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882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9053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1876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64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1117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333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12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70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6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78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02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18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27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fld id="{267DD182-1534-43DD-806D-9D0CE85A4C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763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31A03-E508-44F0-BC0C-B29574F142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5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D88F5-51A7-411F-A707-4A33B91B11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6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4CCB28-182F-4BC7-9AEE-B0B57F526E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2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CA9256-84B4-43E5-823C-5D816CA6E9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9843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9C2CE-0C69-4DAD-80A0-81BCD558F0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85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3A4B40-D28C-4E2D-A60C-AA0671711E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00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B9D-9D4D-4987-A58C-674F4B115D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39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D9C7A1-536D-4581-867E-D5681777FB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71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31690C-E38D-4699-911F-C858B4ADF7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7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B3483-2FE0-4C2E-B84A-9C849B3EF9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6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fld id="{D23A4B40-D28C-4E2D-A60C-AA0671711E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51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Georgia" pitchFamily="18" charset="0"/>
              </a:rPr>
              <a:t>Employee Discipline vs. Harassment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590800" y="4114800"/>
            <a:ext cx="3962400" cy="2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latin typeface="Georgia" pitchFamily="18" charset="0"/>
              </a:rPr>
              <a:t>Hope Curtis Hicks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latin typeface="Georgia" pitchFamily="18" charset="0"/>
              </a:rPr>
              <a:t>Ball, Ball, Matthews &amp; Novak, P.A.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latin typeface="Georgia" pitchFamily="18" charset="0"/>
              </a:rPr>
              <a:t>445 Dexter Ave., Suite 9045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latin typeface="Georgia" pitchFamily="18" charset="0"/>
              </a:rPr>
              <a:t>Montgomery, Alabama 36104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latin typeface="Georgia" pitchFamily="18" charset="0"/>
              </a:rPr>
              <a:t>Telephone: (334) 387-7680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latin typeface="Georgia" pitchFamily="18" charset="0"/>
              </a:rPr>
              <a:t>hhicks@ball-ball.com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BB10238B-9DA7-4E84-A8CA-1EBA178A146A}"/>
              </a:ext>
            </a:extLst>
          </p:cNvPr>
          <p:cNvCxnSpPr/>
          <p:nvPr/>
        </p:nvCxnSpPr>
        <p:spPr>
          <a:xfrm>
            <a:off x="2286000" y="3733800"/>
            <a:ext cx="457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802" y="365760"/>
            <a:ext cx="7133082" cy="1325562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Protected Classes:</a:t>
            </a:r>
            <a:b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</a:br>
            <a:endParaRPr lang="en-US" sz="3000" i="1" dirty="0">
              <a:solidFill>
                <a:schemeClr val="bg2">
                  <a:lumMod val="25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1082802" y="1929618"/>
            <a:ext cx="6978396" cy="4572000"/>
          </a:xfrm>
          <a:noFill/>
        </p:spPr>
        <p:txBody>
          <a:bodyPr>
            <a:norm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May not discriminate against or harass employees because they exercise their rights to speech or association.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These claims are brought pursuant to 42 U.S.C. § 1983.  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COUNTY OFFICIALS AND EMPLOYEES MAY HAVE INDIVIDUAL LIABILITY FOR THESE CLAIMS.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3CC69EC-FAD9-46CD-B326-1A21F0B28CD5}"/>
              </a:ext>
            </a:extLst>
          </p:cNvPr>
          <p:cNvSpPr/>
          <p:nvPr/>
        </p:nvSpPr>
        <p:spPr>
          <a:xfrm>
            <a:off x="1082802" y="1233139"/>
            <a:ext cx="7133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First Amendment Rights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200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802" y="365760"/>
            <a:ext cx="7133082" cy="1325562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Protected Classes:</a:t>
            </a:r>
            <a:b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</a:br>
            <a:endParaRPr lang="en-US" sz="3000" i="1" dirty="0">
              <a:solidFill>
                <a:schemeClr val="bg2">
                  <a:lumMod val="25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1082802" y="1929618"/>
            <a:ext cx="6978396" cy="4572000"/>
          </a:xfrm>
          <a:noFill/>
        </p:spPr>
        <p:txBody>
          <a:bodyPr>
            <a:norm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Association: Political association claims are the most common; however, any and all forms of association are protected (except criminal behavior).  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There is an exception allowing discrimination on the basis of political association for certain confidential positions.</a:t>
            </a:r>
          </a:p>
          <a:p>
            <a:pPr>
              <a:buClr>
                <a:schemeClr val="bg2">
                  <a:lumMod val="50000"/>
                </a:schemeClr>
              </a:buClr>
            </a:pP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3CC69EC-FAD9-46CD-B326-1A21F0B28CD5}"/>
              </a:ext>
            </a:extLst>
          </p:cNvPr>
          <p:cNvSpPr/>
          <p:nvPr/>
        </p:nvSpPr>
        <p:spPr>
          <a:xfrm>
            <a:off x="1082802" y="1233139"/>
            <a:ext cx="7133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First Amendment Rights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107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802" y="365760"/>
            <a:ext cx="7133082" cy="1325562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Protected Classes:</a:t>
            </a:r>
            <a:b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</a:br>
            <a:endParaRPr lang="en-US" sz="3000" i="1" dirty="0">
              <a:solidFill>
                <a:schemeClr val="bg2">
                  <a:lumMod val="25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1082802" y="1929618"/>
            <a:ext cx="6978396" cy="4572000"/>
          </a:xfrm>
          <a:noFill/>
        </p:spPr>
        <p:txBody>
          <a:bodyPr>
            <a:norm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Employees who engage in speech </a:t>
            </a:r>
            <a:r>
              <a:rPr lang="en-US" sz="2400" b="1" dirty="0">
                <a:solidFill>
                  <a:srgbClr val="FF0000"/>
                </a:solidFill>
              </a:rPr>
              <a:t>as a citizen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</a:rPr>
              <a:t>on a matter of public concern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generally cannot be discriminated against or harassed because of this speech.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Employees’ interest in speech must outweigh government’s interests.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Speech includes any expressive activity.</a:t>
            </a:r>
          </a:p>
          <a:p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3CC69EC-FAD9-46CD-B326-1A21F0B28CD5}"/>
              </a:ext>
            </a:extLst>
          </p:cNvPr>
          <p:cNvSpPr/>
          <p:nvPr/>
        </p:nvSpPr>
        <p:spPr>
          <a:xfrm>
            <a:off x="1082802" y="1233139"/>
            <a:ext cx="7133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First Amendment Rights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406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802" y="365760"/>
            <a:ext cx="7133082" cy="1325562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Harassment and Discrimination:</a:t>
            </a:r>
            <a:b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</a:br>
            <a:endParaRPr lang="en-US" sz="3000" i="1" dirty="0">
              <a:solidFill>
                <a:schemeClr val="bg2">
                  <a:lumMod val="25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1082802" y="1929618"/>
            <a:ext cx="6978396" cy="4572000"/>
          </a:xfrm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Discrimination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Treating people differently on the basis of a protected characteristic</a:t>
            </a:r>
          </a:p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Harassment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Words, conduct, or action (usually repeated or persistent) that, being directed at a specific person, annoys, alarms, or causes substantial emotional distress in that person and serves no legitimate purpose.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3CC69EC-FAD9-46CD-B326-1A21F0B28CD5}"/>
              </a:ext>
            </a:extLst>
          </p:cNvPr>
          <p:cNvSpPr/>
          <p:nvPr/>
        </p:nvSpPr>
        <p:spPr>
          <a:xfrm>
            <a:off x="1082802" y="1233139"/>
            <a:ext cx="7133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What Behavior is Prohibited?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436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802" y="365760"/>
            <a:ext cx="7133082" cy="1325562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Prohibited Behavior:</a:t>
            </a:r>
            <a:b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</a:br>
            <a:endParaRPr lang="en-US" sz="3000" i="1" dirty="0">
              <a:solidFill>
                <a:schemeClr val="bg2">
                  <a:lumMod val="25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1082802" y="1929618"/>
            <a:ext cx="6978396" cy="4572000"/>
          </a:xfrm>
          <a:noFill/>
        </p:spPr>
        <p:txBody>
          <a:bodyPr>
            <a:norm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sz="3600" dirty="0"/>
              <a:t>“</a:t>
            </a:r>
            <a:r>
              <a:rPr lang="en-US" sz="2400" dirty="0"/>
              <a:t>Adverse Employment Action:” 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/>
              <a:t>Refusal to hire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/>
              <a:t>Failure to Promote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/>
              <a:t>Termination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/>
              <a:t>Suspension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/>
              <a:t>Demotion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/>
              <a:t>Other material changes in terms and conditions of employment</a:t>
            </a:r>
            <a:endParaRPr lang="en-US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3CC69EC-FAD9-46CD-B326-1A21F0B28CD5}"/>
              </a:ext>
            </a:extLst>
          </p:cNvPr>
          <p:cNvSpPr/>
          <p:nvPr/>
        </p:nvSpPr>
        <p:spPr>
          <a:xfrm>
            <a:off x="1082802" y="1233139"/>
            <a:ext cx="7133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Discrimination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850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802" y="365760"/>
            <a:ext cx="7133082" cy="1325562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Prohibited Behavior:</a:t>
            </a:r>
            <a:b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</a:br>
            <a:endParaRPr lang="en-US" sz="3000" i="1" dirty="0">
              <a:solidFill>
                <a:schemeClr val="bg2">
                  <a:lumMod val="25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1082802" y="1929618"/>
            <a:ext cx="6978396" cy="4572000"/>
          </a:xfrm>
          <a:noFill/>
        </p:spPr>
        <p:txBody>
          <a:bodyPr>
            <a:norm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Quid Pro Quo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Submission to such conduct is made either an expressed or implied term or condition of an individual’s employment; or,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Submission to or rejection of such conduct by any individual is used as the basis for employment decision affecting an individual.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Hostile Work Environment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Interferes with the individual’s work performance or creates a hostile, intimidating, or offensive work environment.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3CC69EC-FAD9-46CD-B326-1A21F0B28CD5}"/>
              </a:ext>
            </a:extLst>
          </p:cNvPr>
          <p:cNvSpPr/>
          <p:nvPr/>
        </p:nvSpPr>
        <p:spPr>
          <a:xfrm>
            <a:off x="1082802" y="1233139"/>
            <a:ext cx="7133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Harassment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201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802" y="365760"/>
            <a:ext cx="7133082" cy="1325562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Prohibited Behavior:</a:t>
            </a:r>
            <a:b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</a:br>
            <a:endParaRPr lang="en-US" sz="3000" i="1" dirty="0">
              <a:solidFill>
                <a:schemeClr val="bg2">
                  <a:lumMod val="25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1082802" y="1929618"/>
            <a:ext cx="6978396" cy="4572000"/>
          </a:xfrm>
          <a:noFill/>
        </p:spPr>
        <p:txBody>
          <a:bodyPr>
            <a:norm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Harassment can take a variety of forms: verbal, visual, written or physical.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May include “jokes,” pictures, cartoons, statements, etc.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3CC69EC-FAD9-46CD-B326-1A21F0B28CD5}"/>
              </a:ext>
            </a:extLst>
          </p:cNvPr>
          <p:cNvSpPr/>
          <p:nvPr/>
        </p:nvSpPr>
        <p:spPr>
          <a:xfrm>
            <a:off x="1082802" y="1233139"/>
            <a:ext cx="7133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Harassment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48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802" y="365760"/>
            <a:ext cx="7133082" cy="1325562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Prohibited Behavior:</a:t>
            </a:r>
            <a:b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</a:br>
            <a:endParaRPr lang="en-US" sz="3000" i="1" dirty="0">
              <a:solidFill>
                <a:schemeClr val="bg2">
                  <a:lumMod val="25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1082802" y="1929618"/>
            <a:ext cx="6978396" cy="4572000"/>
          </a:xfrm>
          <a:noFill/>
        </p:spPr>
        <p:txBody>
          <a:bodyPr>
            <a:norm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May not retaliate against an employee who reports alleged harassment or discrimination.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Retaliatory behavior is broader than an adverse employment action and includes </a:t>
            </a: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</a:rPr>
              <a:t>any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 behavior that would tend to discourage employees from reporting harassment or discrimination.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3CC69EC-FAD9-46CD-B326-1A21F0B28CD5}"/>
              </a:ext>
            </a:extLst>
          </p:cNvPr>
          <p:cNvSpPr/>
          <p:nvPr/>
        </p:nvSpPr>
        <p:spPr>
          <a:xfrm>
            <a:off x="1082802" y="1233139"/>
            <a:ext cx="7133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Retaliation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211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802" y="365760"/>
            <a:ext cx="7133082" cy="1325562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Harassment and Discrimination: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/>
            </a:r>
            <a:br>
              <a:rPr lang="en-US" sz="3600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</a:br>
            <a:endParaRPr lang="en-US" sz="3000" i="1" dirty="0">
              <a:solidFill>
                <a:schemeClr val="bg2">
                  <a:lumMod val="25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1082802" y="1929618"/>
            <a:ext cx="6978396" cy="4572000"/>
          </a:xfrm>
          <a:noFill/>
        </p:spPr>
        <p:txBody>
          <a:bodyPr>
            <a:norm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Direct Evidence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Circumstantial Evidence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Prima Facie Case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Non-discriminatory reason for adverse action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Employee must prove that reason is pretextual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Defenses include: Mixed-Motive, After-Acquired Evidence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3CC69EC-FAD9-46CD-B326-1A21F0B28CD5}"/>
              </a:ext>
            </a:extLst>
          </p:cNvPr>
          <p:cNvSpPr/>
          <p:nvPr/>
        </p:nvSpPr>
        <p:spPr>
          <a:xfrm>
            <a:off x="1082802" y="1233139"/>
            <a:ext cx="7133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Legal Framework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922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802" y="365760"/>
            <a:ext cx="7133082" cy="1325562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Harassment and Discrimination: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/>
            </a:r>
            <a:br>
              <a:rPr lang="en-US" sz="3600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</a:br>
            <a:endParaRPr lang="en-US" sz="3000" i="1" dirty="0">
              <a:solidFill>
                <a:schemeClr val="bg2">
                  <a:lumMod val="25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1082802" y="1929618"/>
            <a:ext cx="6978396" cy="4572000"/>
          </a:xfrm>
          <a:noFill/>
        </p:spPr>
        <p:txBody>
          <a:bodyPr>
            <a:norm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For suits brought under Title VII, ADEA, ADA, employees must first file a claim with the EEOC.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May not file lawsuit until receipt of Notice of Right to Sue.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EEOC cannot directly bring action against local government; Department of Justice must do it.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3CC69EC-FAD9-46CD-B326-1A21F0B28CD5}"/>
              </a:ext>
            </a:extLst>
          </p:cNvPr>
          <p:cNvSpPr/>
          <p:nvPr/>
        </p:nvSpPr>
        <p:spPr>
          <a:xfrm>
            <a:off x="1082802" y="1233139"/>
            <a:ext cx="7133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Legal Framework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23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65760"/>
            <a:ext cx="7987284" cy="1325562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</a:rPr>
              <a:t>Harassment and Discrimination:</a:t>
            </a:r>
            <a:br>
              <a:rPr lang="en-US" sz="3600" dirty="0"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</a:rPr>
            </a:br>
            <a:endParaRPr lang="en-US" sz="3000" i="1" dirty="0">
              <a:solidFill>
                <a:schemeClr val="bg2">
                  <a:lumMod val="25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057400"/>
            <a:ext cx="7010400" cy="4572000"/>
          </a:xfrm>
          <a:noFill/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effectLst/>
              </a:rPr>
              <a:t>Title VII of the Civil Rights Act of 1964</a:t>
            </a:r>
          </a:p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effectLst/>
              </a:rPr>
              <a:t>Age Discrimination in Employment Act</a:t>
            </a:r>
          </a:p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effectLst/>
              </a:rPr>
              <a:t>Americans with Disabilities Act</a:t>
            </a:r>
          </a:p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effectLst/>
              </a:rPr>
              <a:t>Genetic Information Non-Disclosure Act</a:t>
            </a:r>
          </a:p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effectLst/>
              </a:rPr>
              <a:t>Equal Pay Act</a:t>
            </a:r>
          </a:p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effectLst/>
              </a:rPr>
              <a:t>42 U.S.C. § 1981</a:t>
            </a:r>
          </a:p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effectLst/>
              </a:rPr>
              <a:t>First Amendment (public employers only)</a:t>
            </a:r>
          </a:p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effectLst/>
              </a:rPr>
              <a:t>Fourteenth Amendment (public employers only)</a:t>
            </a:r>
          </a:p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Pregnancy Discrimination Act</a:t>
            </a:r>
            <a:endParaRPr lang="en-US" sz="2400" dirty="0"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3CC69EC-FAD9-46CD-B326-1A21F0B28CD5}"/>
              </a:ext>
            </a:extLst>
          </p:cNvPr>
          <p:cNvSpPr/>
          <p:nvPr/>
        </p:nvSpPr>
        <p:spPr>
          <a:xfrm>
            <a:off x="228600" y="1233139"/>
            <a:ext cx="79872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Applicable Laws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802" y="365760"/>
            <a:ext cx="7133082" cy="1325562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Harassment and Discrimination: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/>
            </a:r>
            <a:br>
              <a:rPr lang="en-US" sz="3600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</a:br>
            <a:endParaRPr lang="en-US" sz="3000" i="1" dirty="0">
              <a:solidFill>
                <a:schemeClr val="bg2">
                  <a:lumMod val="25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1082802" y="1929618"/>
            <a:ext cx="6978396" cy="4572000"/>
          </a:xfrm>
          <a:noFill/>
        </p:spPr>
        <p:txBody>
          <a:bodyPr>
            <a:norm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EEOC has very strict record-keeping requirements.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For example, applications for employment must be kept for one year from the date of the personnel action involved.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All records should be maintained appropriately.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3CC69EC-FAD9-46CD-B326-1A21F0B28CD5}"/>
              </a:ext>
            </a:extLst>
          </p:cNvPr>
          <p:cNvSpPr/>
          <p:nvPr/>
        </p:nvSpPr>
        <p:spPr>
          <a:xfrm>
            <a:off x="1082802" y="1233139"/>
            <a:ext cx="7133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EEOC Requirements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0734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802" y="365760"/>
            <a:ext cx="7133082" cy="1325562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Harassment and Discrimination: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/>
            </a:r>
            <a:br>
              <a:rPr lang="en-US" sz="3600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</a:br>
            <a:endParaRPr lang="en-US" sz="3000" i="1" dirty="0">
              <a:solidFill>
                <a:schemeClr val="bg2">
                  <a:lumMod val="25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1082802" y="1929618"/>
            <a:ext cx="6978396" cy="4572000"/>
          </a:xfrm>
          <a:noFill/>
        </p:spPr>
        <p:txBody>
          <a:bodyPr>
            <a:norm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Must have an adequate anti-discrimination and anti-harassment training policy in place.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Clearly state that discrimination and harassment will not be tolerated.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Cover offensive behavior as well as illegal behavior.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Simple reporting procedures.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3CC69EC-FAD9-46CD-B326-1A21F0B28CD5}"/>
              </a:ext>
            </a:extLst>
          </p:cNvPr>
          <p:cNvSpPr/>
          <p:nvPr/>
        </p:nvSpPr>
        <p:spPr>
          <a:xfrm>
            <a:off x="1082802" y="1233139"/>
            <a:ext cx="7133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Policies and Training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313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802" y="365760"/>
            <a:ext cx="7133082" cy="1325562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Harassment and Discrimination: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/>
            </a:r>
            <a:br>
              <a:rPr lang="en-US" sz="3600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</a:br>
            <a:endParaRPr lang="en-US" sz="3000" i="1" dirty="0">
              <a:solidFill>
                <a:schemeClr val="bg2">
                  <a:lumMod val="25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1082802" y="1929618"/>
            <a:ext cx="6978396" cy="4572000"/>
          </a:xfrm>
          <a:noFill/>
        </p:spPr>
        <p:txBody>
          <a:bodyPr>
            <a:norm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Must TRAIN all employees and supervisors on anti-discrimination and anti-harassment policy.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Must post all required anti-discrimination and anti-harassment posters in visible areas.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3CC69EC-FAD9-46CD-B326-1A21F0B28CD5}"/>
              </a:ext>
            </a:extLst>
          </p:cNvPr>
          <p:cNvSpPr/>
          <p:nvPr/>
        </p:nvSpPr>
        <p:spPr>
          <a:xfrm>
            <a:off x="1082802" y="1233139"/>
            <a:ext cx="7133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Policies and Training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52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802" y="365760"/>
            <a:ext cx="7133082" cy="1325562"/>
          </a:xfrm>
          <a:noFill/>
        </p:spPr>
        <p:txBody>
          <a:bodyPr>
            <a:normAutofit/>
          </a:bodyPr>
          <a:lstStyle/>
          <a:p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Smith v. YOUR County Commission</a:t>
            </a:r>
            <a:endParaRPr lang="en-US" sz="3000" i="1" dirty="0">
              <a:solidFill>
                <a:schemeClr val="bg2">
                  <a:lumMod val="25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1082802" y="1929618"/>
            <a:ext cx="6978396" cy="4572000"/>
          </a:xfrm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Title VII claims for gender discrimination and retaliation against the County Commission;</a:t>
            </a:r>
          </a:p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cs typeface="Tahoma" pitchFamily="34" charset="0"/>
              </a:rPr>
              <a:t>§ 1983 claims for gender discrimination in violation of the 14</a:t>
            </a:r>
            <a:r>
              <a:rPr lang="en-US" sz="2400" baseline="30000" dirty="0">
                <a:solidFill>
                  <a:schemeClr val="bg2">
                    <a:lumMod val="25000"/>
                  </a:schemeClr>
                </a:solidFill>
                <a:cs typeface="Tahoma" pitchFamily="34" charset="0"/>
              </a:rPr>
              <a:t>th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cs typeface="Tahoma" pitchFamily="34" charset="0"/>
              </a:rPr>
              <a:t> Amendment against the County Commission, each Commissioner, and you; </a:t>
            </a:r>
          </a:p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Claim for retaliation in violation of FMLA against the County Commission; and,</a:t>
            </a:r>
          </a:p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Claim for discrimination in violation of the ADA against the County Commission.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3917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802" y="365760"/>
            <a:ext cx="7133082" cy="1325562"/>
          </a:xfrm>
          <a:noFill/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Smith v. YOUR County Commission:</a:t>
            </a:r>
            <a:b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</a:br>
            <a:endParaRPr lang="en-US" sz="3000" dirty="0">
              <a:solidFill>
                <a:schemeClr val="bg2">
                  <a:lumMod val="25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1082802" y="1929618"/>
            <a:ext cx="6978396" cy="4572000"/>
          </a:xfrm>
          <a:noFill/>
        </p:spPr>
        <p:txBody>
          <a:bodyPr>
            <a:norm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Susan Smith is a 29 year old payroll clerk working in the Commission office.  She has been employed for 5 years.  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Her work performance was very good for the first 3.5 years that she worked there, but then she started getting sloppy and making errors.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She’s started to get an attitude towards her co-workers, and has even started to be rude to members of the public.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3CC69EC-FAD9-46CD-B326-1A21F0B28CD5}"/>
              </a:ext>
            </a:extLst>
          </p:cNvPr>
          <p:cNvSpPr/>
          <p:nvPr/>
        </p:nvSpPr>
        <p:spPr>
          <a:xfrm>
            <a:off x="1082802" y="1233139"/>
            <a:ext cx="7133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Meet Sue Smith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6329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46404" y="365760"/>
            <a:ext cx="7269480" cy="1325562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RED FLAG NUMBER 1:</a:t>
            </a:r>
            <a:br>
              <a:rPr lang="en-US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</a:br>
            <a:r>
              <a:rPr lang="en-US" i="1" dirty="0">
                <a:solidFill>
                  <a:srgbClr val="FF0000"/>
                </a:solidFill>
                <a:latin typeface="Georgia" pitchFamily="18" charset="0"/>
              </a:rPr>
              <a:t>Documentation!</a:t>
            </a:r>
            <a:endParaRPr lang="en-US" i="1" dirty="0">
              <a:solidFill>
                <a:srgbClr val="FF0000"/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946404" y="1933575"/>
            <a:ext cx="3301131" cy="4246562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Did you document her performance and attitude problems as required by your policies?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Did you document your discussions with her regarding these problems?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Did you mention the problems in her evaluation?</a:t>
            </a:r>
          </a:p>
        </p:txBody>
      </p:sp>
      <p:pic>
        <p:nvPicPr>
          <p:cNvPr id="4" name="Picture 4" descr="red flag">
            <a:extLst>
              <a:ext uri="{FF2B5EF4-FFF2-40B4-BE49-F238E27FC236}">
                <a16:creationId xmlns:a16="http://schemas.microsoft.com/office/drawing/2014/main" xmlns="" id="{FD41673E-BE6C-43F1-BE92-64768B227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571999" y="1950778"/>
            <a:ext cx="3605465" cy="36054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20468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802" y="365760"/>
            <a:ext cx="7133082" cy="1325562"/>
          </a:xfrm>
          <a:noFill/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Smith v. YOUR County Commission:</a:t>
            </a:r>
            <a:b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</a:br>
            <a:endParaRPr lang="en-US" sz="3000" dirty="0">
              <a:solidFill>
                <a:schemeClr val="bg2">
                  <a:lumMod val="25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1082802" y="1929618"/>
            <a:ext cx="6978396" cy="4572000"/>
          </a:xfrm>
          <a:noFill/>
        </p:spPr>
        <p:txBody>
          <a:bodyPr>
            <a:norm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Sue’s husband Bob is in the Reserves.  He was injured in the line of duty.  She ends up being out a total of four months (16 weeks) with him.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Sue has enough sick time, vacation time, and comp time to cover about 6 weeks of leave.  After that time, you put her on unpaid leave for the next 10 weeks.</a:t>
            </a:r>
          </a:p>
          <a:p>
            <a:pPr>
              <a:buClr>
                <a:schemeClr val="bg2">
                  <a:lumMod val="50000"/>
                </a:schemeClr>
              </a:buClr>
            </a:pP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3CC69EC-FAD9-46CD-B326-1A21F0B28CD5}"/>
              </a:ext>
            </a:extLst>
          </p:cNvPr>
          <p:cNvSpPr/>
          <p:nvPr/>
        </p:nvSpPr>
        <p:spPr>
          <a:xfrm>
            <a:off x="1082802" y="1233139"/>
            <a:ext cx="7133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The Beginning</a:t>
            </a:r>
            <a:r>
              <a:rPr lang="en-US" sz="2800" i="1" dirty="0">
                <a:solidFill>
                  <a:schemeClr val="bg2">
                    <a:lumMod val="50000"/>
                  </a:schemeClr>
                </a:solidFill>
              </a:rPr>
              <a:t>…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3831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46404" y="365760"/>
            <a:ext cx="7269480" cy="1325562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RED FLAG NUMBER 2:</a:t>
            </a:r>
            <a:br>
              <a:rPr lang="en-US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</a:br>
            <a:r>
              <a:rPr lang="en-US" i="1" dirty="0">
                <a:solidFill>
                  <a:srgbClr val="FF5050"/>
                </a:solidFill>
                <a:latin typeface="Georgia" pitchFamily="18" charset="0"/>
              </a:rPr>
              <a:t>FMLA!</a:t>
            </a:r>
            <a:endParaRPr lang="en-US" i="1" dirty="0">
              <a:solidFill>
                <a:srgbClr val="FF0000"/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946404" y="1933575"/>
            <a:ext cx="3605465" cy="4246562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Has your FMLA policy been updated to clearly inform employees of their right to FMLA leave in order to care for a service member?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Did you follow the correct procedures in processing the leave as FMLA leave?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http://www.dol.gov/whd/fmla/</a:t>
            </a:r>
          </a:p>
        </p:txBody>
      </p:sp>
      <p:pic>
        <p:nvPicPr>
          <p:cNvPr id="4" name="Picture 4" descr="red flag">
            <a:extLst>
              <a:ext uri="{FF2B5EF4-FFF2-40B4-BE49-F238E27FC236}">
                <a16:creationId xmlns:a16="http://schemas.microsoft.com/office/drawing/2014/main" xmlns="" id="{FD41673E-BE6C-43F1-BE92-64768B227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571999" y="1950778"/>
            <a:ext cx="3605465" cy="36054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94505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802" y="365760"/>
            <a:ext cx="7133082" cy="1325562"/>
          </a:xfrm>
          <a:noFill/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Smith v. YOUR County Commission:</a:t>
            </a:r>
            <a:b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</a:br>
            <a:endParaRPr lang="en-US" sz="3000" dirty="0">
              <a:solidFill>
                <a:schemeClr val="bg2">
                  <a:lumMod val="25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1082802" y="1929618"/>
            <a:ext cx="6978396" cy="4572000"/>
          </a:xfrm>
          <a:noFill/>
        </p:spPr>
        <p:txBody>
          <a:bodyPr>
            <a:norm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When Sue comes back to work, she starts falling back into her old ways.  You cut her some slack – after all, she’s just had a very bad experience.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Her performance remains very inconsistent for the next three months.  She makes a couple of serious mistakes in payroll.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3CC69EC-FAD9-46CD-B326-1A21F0B28CD5}"/>
              </a:ext>
            </a:extLst>
          </p:cNvPr>
          <p:cNvSpPr/>
          <p:nvPr/>
        </p:nvSpPr>
        <p:spPr>
          <a:xfrm>
            <a:off x="1082802" y="1233139"/>
            <a:ext cx="7133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Back at Work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9030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802" y="365760"/>
            <a:ext cx="7133082" cy="1325562"/>
          </a:xfrm>
          <a:noFill/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Smith v. YOUR County Commission:</a:t>
            </a:r>
            <a:b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</a:br>
            <a:endParaRPr lang="en-US" sz="3000" dirty="0">
              <a:solidFill>
                <a:schemeClr val="bg2">
                  <a:lumMod val="25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1082802" y="1929618"/>
            <a:ext cx="6978396" cy="4572000"/>
          </a:xfrm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Sue finally tells you that she’s pregnant, and that she has developed problems with the pregnancy that will necessitate her missing a lot of work during the pregnancy.</a:t>
            </a:r>
          </a:p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The problem, of course, is that she exhausted most of her leave six months ago when her husband was sick, plus she’s already been out for 16 weeks this year.</a:t>
            </a:r>
          </a:p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None/>
            </a:pP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3CC69EC-FAD9-46CD-B326-1A21F0B28CD5}"/>
              </a:ext>
            </a:extLst>
          </p:cNvPr>
          <p:cNvSpPr/>
          <p:nvPr/>
        </p:nvSpPr>
        <p:spPr>
          <a:xfrm>
            <a:off x="1082802" y="1233139"/>
            <a:ext cx="7133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The Pregnancy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439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65760"/>
            <a:ext cx="7225284" cy="1325562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</a:rPr>
              <a:t>Harassment and Discrimination:</a:t>
            </a:r>
            <a:br>
              <a:rPr lang="en-US" sz="3600" dirty="0"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</a:rPr>
            </a:br>
            <a:endParaRPr lang="en-US" sz="3000" i="1" dirty="0">
              <a:solidFill>
                <a:schemeClr val="bg2">
                  <a:lumMod val="25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943686"/>
            <a:ext cx="7070598" cy="4572000"/>
          </a:xfrm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May not harass or discriminate against an employee because of the employee’s: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Age (ADEA)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Gender, including pregnancy (Title VII; PDA; 14</a:t>
            </a:r>
            <a:r>
              <a:rPr lang="en-US" sz="2000" baseline="30000" dirty="0">
                <a:solidFill>
                  <a:schemeClr val="bg2">
                    <a:lumMod val="10000"/>
                  </a:schemeClr>
                </a:solidFill>
              </a:rPr>
              <a:t>th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 Amendment)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Race/Color (Title VII; 14</a:t>
            </a:r>
            <a:r>
              <a:rPr lang="en-US" sz="2000" baseline="30000" dirty="0">
                <a:solidFill>
                  <a:schemeClr val="bg2">
                    <a:lumMod val="10000"/>
                  </a:schemeClr>
                </a:solidFill>
              </a:rPr>
              <a:t>th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 Amendment; 42 U.S.C. § 1981)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3CC69EC-FAD9-46CD-B326-1A21F0B28CD5}"/>
              </a:ext>
            </a:extLst>
          </p:cNvPr>
          <p:cNvSpPr/>
          <p:nvPr/>
        </p:nvSpPr>
        <p:spPr>
          <a:xfrm>
            <a:off x="990600" y="1233139"/>
            <a:ext cx="72252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Protected Classes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5824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46404" y="365760"/>
            <a:ext cx="7269480" cy="1325562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RED FLAG NUMBER 3:</a:t>
            </a:r>
            <a:br>
              <a:rPr lang="en-US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</a:br>
            <a:r>
              <a:rPr lang="en-US" i="1" dirty="0">
                <a:solidFill>
                  <a:srgbClr val="FF5050"/>
                </a:solidFill>
                <a:latin typeface="Georgia" pitchFamily="18" charset="0"/>
              </a:rPr>
              <a:t>FMLA and Unpaid Leave</a:t>
            </a:r>
            <a:endParaRPr lang="en-US" i="1" dirty="0">
              <a:solidFill>
                <a:srgbClr val="FF0000"/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946404" y="1933575"/>
            <a:ext cx="3625595" cy="42465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Did you process her previous leave as FMLA leave?  </a:t>
            </a:r>
          </a:p>
          <a:p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What are your policies regarding payment of benefits for unpaid leave?  Do you have a sick leave bank?  How is that administered? </a:t>
            </a:r>
          </a:p>
        </p:txBody>
      </p:sp>
      <p:pic>
        <p:nvPicPr>
          <p:cNvPr id="4" name="Picture 4" descr="red flag">
            <a:extLst>
              <a:ext uri="{FF2B5EF4-FFF2-40B4-BE49-F238E27FC236}">
                <a16:creationId xmlns:a16="http://schemas.microsoft.com/office/drawing/2014/main" xmlns="" id="{FD41673E-BE6C-43F1-BE92-64768B227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571999" y="1950778"/>
            <a:ext cx="3605465" cy="36054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947415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802" y="365760"/>
            <a:ext cx="7133082" cy="1325562"/>
          </a:xfrm>
          <a:noFill/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Smith v. YOUR County Commission:</a:t>
            </a:r>
            <a:b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</a:br>
            <a:endParaRPr lang="en-US" sz="3000" dirty="0">
              <a:solidFill>
                <a:schemeClr val="bg2">
                  <a:lumMod val="25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1082802" y="1929618"/>
            <a:ext cx="6978396" cy="4572000"/>
          </a:xfrm>
          <a:noFill/>
        </p:spPr>
        <p:txBody>
          <a:bodyPr/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Two weeks after you find out she’s pregnant, Sue makes another big mistake in payroll.  You’re sick of it, so you write her up and suspend her for 2 days.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She files an EEOC charge, alleging that you have discriminated against her because she is pregnant.</a:t>
            </a:r>
          </a:p>
          <a:p>
            <a:pPr>
              <a:buClr>
                <a:schemeClr val="bg2">
                  <a:lumMod val="50000"/>
                </a:schemeClr>
              </a:buClr>
            </a:pP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3CC69EC-FAD9-46CD-B326-1A21F0B28CD5}"/>
              </a:ext>
            </a:extLst>
          </p:cNvPr>
          <p:cNvSpPr/>
          <p:nvPr/>
        </p:nvSpPr>
        <p:spPr>
          <a:xfrm>
            <a:off x="1082802" y="1233139"/>
            <a:ext cx="7133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The Second to Last Straw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2587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46404" y="365760"/>
            <a:ext cx="7269480" cy="1325562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RED FLAG NUMBER 4:</a:t>
            </a:r>
            <a:br>
              <a:rPr lang="en-US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</a:br>
            <a:r>
              <a:rPr lang="en-US" i="1" dirty="0">
                <a:solidFill>
                  <a:srgbClr val="FF5050"/>
                </a:solidFill>
                <a:latin typeface="Georgia" pitchFamily="18" charset="0"/>
              </a:rPr>
              <a:t>Discrimination Claims</a:t>
            </a:r>
            <a:endParaRPr lang="en-US" i="1" dirty="0">
              <a:solidFill>
                <a:srgbClr val="FF0000"/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946404" y="1933575"/>
            <a:ext cx="3625595" cy="4246562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sz="2200" dirty="0">
                <a:solidFill>
                  <a:schemeClr val="bg2">
                    <a:lumMod val="10000"/>
                  </a:schemeClr>
                </a:solidFill>
              </a:rPr>
              <a:t>EEOC is going to ask for: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Documentation of performance problems;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Your policies; and,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Evidence of differential treatment of other employees.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200" dirty="0">
                <a:solidFill>
                  <a:schemeClr val="bg2">
                    <a:lumMod val="10000"/>
                  </a:schemeClr>
                </a:solidFill>
              </a:rPr>
              <a:t>Be aware of the possibility of retaliation claims!</a:t>
            </a:r>
          </a:p>
        </p:txBody>
      </p:sp>
      <p:pic>
        <p:nvPicPr>
          <p:cNvPr id="4" name="Picture 4" descr="red flag">
            <a:extLst>
              <a:ext uri="{FF2B5EF4-FFF2-40B4-BE49-F238E27FC236}">
                <a16:creationId xmlns:a16="http://schemas.microsoft.com/office/drawing/2014/main" xmlns="" id="{FD41673E-BE6C-43F1-BE92-64768B227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571999" y="1950778"/>
            <a:ext cx="3605465" cy="36054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971195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802" y="365760"/>
            <a:ext cx="7133082" cy="1325562"/>
          </a:xfrm>
          <a:noFill/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Smith v. YOUR County Commission:</a:t>
            </a:r>
            <a:b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</a:br>
            <a:endParaRPr lang="en-US" sz="3000" dirty="0">
              <a:solidFill>
                <a:schemeClr val="bg2">
                  <a:lumMod val="25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1082802" y="1929618"/>
            <a:ext cx="6978396" cy="4572000"/>
          </a:xfrm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Sue is out most of the time after filing the charge, and, when she is there, her performance is awful.</a:t>
            </a:r>
          </a:p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She exhausts all her FMLA time, but the baby has been born, and she doesn’t want to come back to work.</a:t>
            </a:r>
          </a:p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She claims that she can no longer physically work all day, but you don’t believe it.</a:t>
            </a:r>
          </a:p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You have to have a payroll clerk, so you terminate her when she fails to return to work.</a:t>
            </a:r>
          </a:p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</a:pP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3CC69EC-FAD9-46CD-B326-1A21F0B28CD5}"/>
              </a:ext>
            </a:extLst>
          </p:cNvPr>
          <p:cNvSpPr/>
          <p:nvPr/>
        </p:nvSpPr>
        <p:spPr>
          <a:xfrm>
            <a:off x="1082802" y="1233139"/>
            <a:ext cx="7133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The Last Straw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6390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46404" y="365760"/>
            <a:ext cx="7269480" cy="1325562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RED FLAG NUMBER 5:</a:t>
            </a:r>
            <a:br>
              <a:rPr lang="en-US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</a:br>
            <a:r>
              <a:rPr lang="en-US" i="1" dirty="0">
                <a:solidFill>
                  <a:srgbClr val="FF5050"/>
                </a:solidFill>
                <a:latin typeface="Georgia" pitchFamily="18" charset="0"/>
              </a:rPr>
              <a:t>ADA</a:t>
            </a:r>
            <a:endParaRPr lang="en-US" i="1" dirty="0">
              <a:solidFill>
                <a:srgbClr val="FF0000"/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946404" y="1933575"/>
            <a:ext cx="3625595" cy="4246562"/>
          </a:xfrm>
        </p:spPr>
        <p:txBody>
          <a:bodyPr>
            <a:no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sz="2200" dirty="0">
                <a:solidFill>
                  <a:schemeClr val="bg2">
                    <a:lumMod val="10000"/>
                  </a:schemeClr>
                </a:solidFill>
              </a:rPr>
              <a:t>Do you know how to identify and handle potential ADA violations?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200" dirty="0">
                <a:solidFill>
                  <a:schemeClr val="bg2">
                    <a:lumMod val="10000"/>
                  </a:schemeClr>
                </a:solidFill>
              </a:rPr>
              <a:t>Did you investigate to see if there are any reasonable accommodations that would make her able to work?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200" dirty="0">
                <a:solidFill>
                  <a:schemeClr val="bg2">
                    <a:lumMod val="10000"/>
                  </a:schemeClr>
                </a:solidFill>
              </a:rPr>
              <a:t>Do you have good job descriptions?</a:t>
            </a:r>
          </a:p>
        </p:txBody>
      </p:sp>
      <p:pic>
        <p:nvPicPr>
          <p:cNvPr id="4" name="Picture 4" descr="red flag">
            <a:extLst>
              <a:ext uri="{FF2B5EF4-FFF2-40B4-BE49-F238E27FC236}">
                <a16:creationId xmlns:a16="http://schemas.microsoft.com/office/drawing/2014/main" xmlns="" id="{FD41673E-BE6C-43F1-BE92-64768B227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571999" y="1950778"/>
            <a:ext cx="3605465" cy="36054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517131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46404" y="365760"/>
            <a:ext cx="7269480" cy="1325562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RED FLAG NUMBER 6:</a:t>
            </a:r>
            <a:br>
              <a:rPr lang="en-US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</a:br>
            <a:r>
              <a:rPr lang="en-US" i="1" dirty="0">
                <a:solidFill>
                  <a:srgbClr val="FF5050"/>
                </a:solidFill>
                <a:latin typeface="Georgia" pitchFamily="18" charset="0"/>
              </a:rPr>
              <a:t>Termination</a:t>
            </a:r>
            <a:endParaRPr lang="en-US" i="1" dirty="0">
              <a:solidFill>
                <a:srgbClr val="FF0000"/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946404" y="1933575"/>
            <a:ext cx="3625595" cy="4246562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Have you followed your termination procedures?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Do you have clear documentation of all the problems?</a:t>
            </a:r>
          </a:p>
        </p:txBody>
      </p:sp>
      <p:pic>
        <p:nvPicPr>
          <p:cNvPr id="4" name="Picture 4" descr="red flag">
            <a:extLst>
              <a:ext uri="{FF2B5EF4-FFF2-40B4-BE49-F238E27FC236}">
                <a16:creationId xmlns:a16="http://schemas.microsoft.com/office/drawing/2014/main" xmlns="" id="{FD41673E-BE6C-43F1-BE92-64768B227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571999" y="1950778"/>
            <a:ext cx="3605465" cy="36054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63956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46404" y="365760"/>
            <a:ext cx="7269480" cy="1325562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RED FLAG NUMBER 7:</a:t>
            </a:r>
            <a:br>
              <a:rPr lang="en-US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</a:br>
            <a:r>
              <a:rPr lang="en-US" i="1" dirty="0">
                <a:solidFill>
                  <a:srgbClr val="FF5050"/>
                </a:solidFill>
                <a:latin typeface="Georgia" pitchFamily="18" charset="0"/>
              </a:rPr>
              <a:t>Unemployment Compensation</a:t>
            </a:r>
            <a:endParaRPr lang="en-US" i="1" dirty="0">
              <a:solidFill>
                <a:srgbClr val="FF0000"/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946404" y="1933575"/>
            <a:ext cx="3625595" cy="4246562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If you have reason to contest an employee receiving unemployment compensation, you should always do so.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Do you have a system for monitoring unemployment compensation issues?</a:t>
            </a:r>
          </a:p>
        </p:txBody>
      </p:sp>
      <p:pic>
        <p:nvPicPr>
          <p:cNvPr id="4" name="Picture 4" descr="red flag">
            <a:extLst>
              <a:ext uri="{FF2B5EF4-FFF2-40B4-BE49-F238E27FC236}">
                <a16:creationId xmlns:a16="http://schemas.microsoft.com/office/drawing/2014/main" xmlns="" id="{FD41673E-BE6C-43F1-BE92-64768B227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571999" y="1950778"/>
            <a:ext cx="3605465" cy="36054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723118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802" y="365760"/>
            <a:ext cx="7133082" cy="1325562"/>
          </a:xfrm>
          <a:noFill/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Smith v. YOUR County Commission:</a:t>
            </a:r>
            <a:b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</a:br>
            <a:endParaRPr lang="en-US" sz="3000" dirty="0">
              <a:solidFill>
                <a:schemeClr val="bg2">
                  <a:lumMod val="25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1082802" y="1929618"/>
            <a:ext cx="6978396" cy="4572000"/>
          </a:xfrm>
          <a:noFill/>
        </p:spPr>
        <p:txBody>
          <a:bodyPr>
            <a:norm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The outcome depends largely on your: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POLICIES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ACTIONS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DOCUMENTATION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3CC69EC-FAD9-46CD-B326-1A21F0B28CD5}"/>
              </a:ext>
            </a:extLst>
          </p:cNvPr>
          <p:cNvSpPr/>
          <p:nvPr/>
        </p:nvSpPr>
        <p:spPr>
          <a:xfrm>
            <a:off x="1082802" y="1233139"/>
            <a:ext cx="7133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The Lawsuit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573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802" y="365760"/>
            <a:ext cx="7133082" cy="1325562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</a:rPr>
              <a:t>Harassment and Discrimination:</a:t>
            </a:r>
            <a:br>
              <a:rPr lang="en-US" sz="3600" dirty="0"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</a:rPr>
            </a:br>
            <a:endParaRPr lang="en-US" sz="3000" i="1" dirty="0">
              <a:solidFill>
                <a:schemeClr val="bg2">
                  <a:lumMod val="25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1082802" y="1937825"/>
            <a:ext cx="6978396" cy="4572000"/>
          </a:xfrm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May not harass or discriminate against an employee because of the employee’s: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Religion (Title VII; 14</a:t>
            </a:r>
            <a:r>
              <a:rPr lang="en-US" sz="2000" baseline="30000" dirty="0">
                <a:solidFill>
                  <a:schemeClr val="bg2">
                    <a:lumMod val="10000"/>
                  </a:schemeClr>
                </a:solidFill>
              </a:rPr>
              <a:t>th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 Amendment)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Disability (ADA)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Genetic Conditions (GINA)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National Origin (Title VII)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3CC69EC-FAD9-46CD-B326-1A21F0B28CD5}"/>
              </a:ext>
            </a:extLst>
          </p:cNvPr>
          <p:cNvSpPr/>
          <p:nvPr/>
        </p:nvSpPr>
        <p:spPr>
          <a:xfrm>
            <a:off x="1082802" y="1233139"/>
            <a:ext cx="7133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Protected Classes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501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802" y="365760"/>
            <a:ext cx="7133082" cy="1325562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</a:rPr>
              <a:t>Harassment and Discrimination:</a:t>
            </a:r>
            <a:br>
              <a:rPr lang="en-US" sz="3600" dirty="0"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</a:rPr>
            </a:br>
            <a:endParaRPr lang="en-US" sz="3000" i="1" dirty="0">
              <a:solidFill>
                <a:schemeClr val="bg2">
                  <a:lumMod val="25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1082802" y="1929618"/>
            <a:ext cx="6978396" cy="4572000"/>
          </a:xfrm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In addition, public employers may not discriminate or harass employees who exercise their First Amendment rights of speech or association.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3CC69EC-FAD9-46CD-B326-1A21F0B28CD5}"/>
              </a:ext>
            </a:extLst>
          </p:cNvPr>
          <p:cNvSpPr/>
          <p:nvPr/>
        </p:nvSpPr>
        <p:spPr>
          <a:xfrm>
            <a:off x="1082802" y="1233139"/>
            <a:ext cx="7133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Protected Classes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909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802" y="365760"/>
            <a:ext cx="7133082" cy="1325562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Protected Classes:</a:t>
            </a:r>
            <a:b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</a:br>
            <a:endParaRPr lang="en-US" sz="3000" i="1" dirty="0">
              <a:solidFill>
                <a:schemeClr val="bg2">
                  <a:lumMod val="25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1082802" y="1929618"/>
            <a:ext cx="6978396" cy="4572000"/>
          </a:xfrm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The Age Discrimination in Employment Act (“ADEA”) protects all employees over the age of 40.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3CC69EC-FAD9-46CD-B326-1A21F0B28CD5}"/>
              </a:ext>
            </a:extLst>
          </p:cNvPr>
          <p:cNvSpPr/>
          <p:nvPr/>
        </p:nvSpPr>
        <p:spPr>
          <a:xfrm>
            <a:off x="1082802" y="1233139"/>
            <a:ext cx="7133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Age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50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802" y="365760"/>
            <a:ext cx="7133082" cy="1325562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Protected Classes:</a:t>
            </a:r>
            <a:b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</a:br>
            <a:endParaRPr lang="en-US" sz="3000" i="1" dirty="0">
              <a:solidFill>
                <a:schemeClr val="bg2">
                  <a:lumMod val="25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1082802" y="1929618"/>
            <a:ext cx="6978396" cy="4572000"/>
          </a:xfrm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The Americans with Disabilities Act protects employees with both an actual or a perceived disability.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3CC69EC-FAD9-46CD-B326-1A21F0B28CD5}"/>
              </a:ext>
            </a:extLst>
          </p:cNvPr>
          <p:cNvSpPr/>
          <p:nvPr/>
        </p:nvSpPr>
        <p:spPr>
          <a:xfrm>
            <a:off x="1082802" y="1233139"/>
            <a:ext cx="71330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Disability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997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802" y="365760"/>
            <a:ext cx="7133082" cy="1325562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Protected Classes:</a:t>
            </a:r>
            <a:b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</a:br>
            <a:endParaRPr lang="en-US" sz="3000" i="1" dirty="0">
              <a:solidFill>
                <a:schemeClr val="bg2">
                  <a:lumMod val="25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1082802" y="1929618"/>
            <a:ext cx="6978396" cy="4572000"/>
          </a:xfrm>
          <a:noFill/>
        </p:spPr>
        <p:txBody>
          <a:bodyPr>
            <a:norm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A disability is a: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Physical or Mental Impairment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That substantially limits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One or more major life activities.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May be perceived or actual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3CC69EC-FAD9-46CD-B326-1A21F0B28CD5}"/>
              </a:ext>
            </a:extLst>
          </p:cNvPr>
          <p:cNvSpPr/>
          <p:nvPr/>
        </p:nvSpPr>
        <p:spPr>
          <a:xfrm>
            <a:off x="1082802" y="1233139"/>
            <a:ext cx="71330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Disability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104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802" y="365760"/>
            <a:ext cx="7133082" cy="1325562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Protected Classes:</a:t>
            </a:r>
            <a:br>
              <a:rPr lang="en-US" sz="3600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</a:br>
            <a:endParaRPr lang="en-US" sz="3000" i="1" dirty="0">
              <a:solidFill>
                <a:schemeClr val="bg2">
                  <a:lumMod val="25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1082802" y="1929618"/>
            <a:ext cx="6978396" cy="4572000"/>
          </a:xfrm>
          <a:noFill/>
        </p:spPr>
        <p:txBody>
          <a:bodyPr>
            <a:norm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/>
              <a:t>Must provide reasonable accommodations unless the employer can demonstrate undue hardship.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/>
              <a:t>Burden is on employee to request.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3CC69EC-FAD9-46CD-B326-1A21F0B28CD5}"/>
              </a:ext>
            </a:extLst>
          </p:cNvPr>
          <p:cNvSpPr/>
          <p:nvPr/>
        </p:nvSpPr>
        <p:spPr>
          <a:xfrm>
            <a:off x="1082802" y="1233139"/>
            <a:ext cx="71330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Disability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737010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1300</TotalTime>
  <Words>1694</Words>
  <Application>Microsoft Office PowerPoint</Application>
  <PresentationFormat>On-screen Show (4:3)</PresentationFormat>
  <Paragraphs>189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Century Schoolbook</vt:lpstr>
      <vt:lpstr>Georgia</vt:lpstr>
      <vt:lpstr>Tahoma</vt:lpstr>
      <vt:lpstr>Wingdings</vt:lpstr>
      <vt:lpstr>Wingdings 2</vt:lpstr>
      <vt:lpstr>View</vt:lpstr>
      <vt:lpstr>Employee Discipline vs. Harassment </vt:lpstr>
      <vt:lpstr>Harassment and Discrimination: </vt:lpstr>
      <vt:lpstr>Harassment and Discrimination: </vt:lpstr>
      <vt:lpstr>Harassment and Discrimination: </vt:lpstr>
      <vt:lpstr>Harassment and Discrimination: </vt:lpstr>
      <vt:lpstr>Protected Classes: </vt:lpstr>
      <vt:lpstr>Protected Classes: </vt:lpstr>
      <vt:lpstr>Protected Classes: </vt:lpstr>
      <vt:lpstr>Protected Classes: </vt:lpstr>
      <vt:lpstr>Protected Classes: </vt:lpstr>
      <vt:lpstr>Protected Classes: </vt:lpstr>
      <vt:lpstr>Protected Classes: </vt:lpstr>
      <vt:lpstr>Harassment and Discrimination: </vt:lpstr>
      <vt:lpstr>Prohibited Behavior: </vt:lpstr>
      <vt:lpstr>Prohibited Behavior: </vt:lpstr>
      <vt:lpstr>Prohibited Behavior: </vt:lpstr>
      <vt:lpstr>Prohibited Behavior: </vt:lpstr>
      <vt:lpstr>Harassment and Discrimination: </vt:lpstr>
      <vt:lpstr>Harassment and Discrimination: </vt:lpstr>
      <vt:lpstr>Harassment and Discrimination: </vt:lpstr>
      <vt:lpstr>Harassment and Discrimination: </vt:lpstr>
      <vt:lpstr>Harassment and Discrimination: </vt:lpstr>
      <vt:lpstr>Smith v. YOUR County Commission</vt:lpstr>
      <vt:lpstr>Smith v. YOUR County Commission: </vt:lpstr>
      <vt:lpstr>RED FLAG NUMBER 1: Documentation!</vt:lpstr>
      <vt:lpstr>Smith v. YOUR County Commission: </vt:lpstr>
      <vt:lpstr>RED FLAG NUMBER 2: FMLA!</vt:lpstr>
      <vt:lpstr>Smith v. YOUR County Commission: </vt:lpstr>
      <vt:lpstr>Smith v. YOUR County Commission: </vt:lpstr>
      <vt:lpstr>RED FLAG NUMBER 3: FMLA and Unpaid Leave</vt:lpstr>
      <vt:lpstr>Smith v. YOUR County Commission: </vt:lpstr>
      <vt:lpstr>RED FLAG NUMBER 4: Discrimination Claims</vt:lpstr>
      <vt:lpstr>Smith v. YOUR County Commission: </vt:lpstr>
      <vt:lpstr>RED FLAG NUMBER 5: ADA</vt:lpstr>
      <vt:lpstr>RED FLAG NUMBER 6: Termination</vt:lpstr>
      <vt:lpstr>RED FLAG NUMBER 7: Unemployment Compensation</vt:lpstr>
      <vt:lpstr>Smith v. YOUR County Commission: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“At the Expense of the County:”</dc:title>
  <dc:creator>Jamie Hill</dc:creator>
  <cp:lastModifiedBy>Jennifer Datcher</cp:lastModifiedBy>
  <cp:revision>88</cp:revision>
  <dcterms:created xsi:type="dcterms:W3CDTF">2009-05-19T04:03:27Z</dcterms:created>
  <dcterms:modified xsi:type="dcterms:W3CDTF">2021-01-28T16:09:58Z</dcterms:modified>
</cp:coreProperties>
</file>