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6" r:id="rId2"/>
    <p:sldMasterId id="2147484014" r:id="rId3"/>
    <p:sldMasterId id="2147484051" r:id="rId4"/>
    <p:sldMasterId id="2147484101" r:id="rId5"/>
    <p:sldMasterId id="2147484113" r:id="rId6"/>
  </p:sldMasterIdLst>
  <p:notesMasterIdLst>
    <p:notesMasterId r:id="rId27"/>
  </p:notesMasterIdLst>
  <p:handoutMasterIdLst>
    <p:handoutMasterId r:id="rId28"/>
  </p:handoutMasterIdLst>
  <p:sldIdLst>
    <p:sldId id="1403" r:id="rId7"/>
    <p:sldId id="1402" r:id="rId8"/>
    <p:sldId id="1387" r:id="rId9"/>
    <p:sldId id="1389" r:id="rId10"/>
    <p:sldId id="1390" r:id="rId11"/>
    <p:sldId id="1392" r:id="rId12"/>
    <p:sldId id="1410" r:id="rId13"/>
    <p:sldId id="1331" r:id="rId14"/>
    <p:sldId id="1406" r:id="rId15"/>
    <p:sldId id="1368" r:id="rId16"/>
    <p:sldId id="1413" r:id="rId17"/>
    <p:sldId id="1417" r:id="rId18"/>
    <p:sldId id="1414" r:id="rId19"/>
    <p:sldId id="1415" r:id="rId20"/>
    <p:sldId id="1416" r:id="rId21"/>
    <p:sldId id="1418" r:id="rId22"/>
    <p:sldId id="1419" r:id="rId23"/>
    <p:sldId id="1411" r:id="rId24"/>
    <p:sldId id="1330" r:id="rId25"/>
    <p:sldId id="1297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E266"/>
    <a:srgbClr val="C00000"/>
    <a:srgbClr val="FF0000"/>
    <a:srgbClr val="00F26D"/>
    <a:srgbClr val="000000"/>
    <a:srgbClr val="00B050"/>
    <a:srgbClr val="21F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355" autoAdjust="0"/>
  </p:normalViewPr>
  <p:slideViewPr>
    <p:cSldViewPr>
      <p:cViewPr varScale="1">
        <p:scale>
          <a:sx n="79" d="100"/>
          <a:sy n="79" d="100"/>
        </p:scale>
        <p:origin x="1407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48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79425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C0ECD6E-F08E-42EC-9065-DFDECF7B5FB6}" type="datetimeFigureOut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9"/>
            <a:ext cx="3170238" cy="479425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0FCC51E-6107-4011-B092-4776FFE1C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79425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C69B144-A48E-4323-9DB2-3B38A88F9E0F}" type="datetimeFigureOut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9" rIns="96656" bIns="4832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560889"/>
            <a:ext cx="5851525" cy="4319587"/>
          </a:xfrm>
          <a:prstGeom prst="rect">
            <a:avLst/>
          </a:prstGeom>
        </p:spPr>
        <p:txBody>
          <a:bodyPr vert="horz" lIns="96656" tIns="48329" rIns="96656" bIns="4832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9"/>
            <a:ext cx="3170238" cy="479425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1DBDD81-80B2-433A-AF77-F18EC68A0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61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955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of April</a:t>
            </a:r>
            <a:r>
              <a:rPr lang="en-US" baseline="0" dirty="0" smtClean="0"/>
              <a:t>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31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of April</a:t>
            </a:r>
            <a:r>
              <a:rPr lang="en-US" baseline="0" dirty="0" smtClean="0"/>
              <a:t>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439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of April</a:t>
            </a:r>
            <a:r>
              <a:rPr lang="en-US" baseline="0" dirty="0" smtClean="0"/>
              <a:t>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372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of April</a:t>
            </a:r>
            <a:r>
              <a:rPr lang="en-US" baseline="0" dirty="0" smtClean="0"/>
              <a:t>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335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of April</a:t>
            </a:r>
            <a:r>
              <a:rPr lang="en-US" baseline="0" dirty="0" smtClean="0"/>
              <a:t>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016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of April</a:t>
            </a:r>
            <a:r>
              <a:rPr lang="en-US" baseline="0" dirty="0" smtClean="0"/>
              <a:t>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601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341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 dirty="0">
              <a:latin typeface="Arial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 b="1" i="1">
                <a:solidFill>
                  <a:schemeClr val="tx1"/>
                </a:solidFill>
                <a:latin typeface="Arial" pitchFamily="34" charset="0"/>
              </a:defRPr>
            </a:lvl1pPr>
            <a:lvl2pPr marL="772519" indent="-297123">
              <a:defRPr sz="800" b="1" i="1">
                <a:solidFill>
                  <a:schemeClr val="tx1"/>
                </a:solidFill>
                <a:latin typeface="Arial" pitchFamily="34" charset="0"/>
              </a:defRPr>
            </a:lvl2pPr>
            <a:lvl3pPr marL="1188491" indent="-237698">
              <a:defRPr sz="800" b="1" i="1">
                <a:solidFill>
                  <a:schemeClr val="tx1"/>
                </a:solidFill>
                <a:latin typeface="Arial" pitchFamily="34" charset="0"/>
              </a:defRPr>
            </a:lvl3pPr>
            <a:lvl4pPr marL="1663888" indent="-237698">
              <a:defRPr sz="800" b="1" i="1">
                <a:solidFill>
                  <a:schemeClr val="tx1"/>
                </a:solidFill>
                <a:latin typeface="Arial" pitchFamily="34" charset="0"/>
              </a:defRPr>
            </a:lvl4pPr>
            <a:lvl5pPr marL="2139285" indent="-237698">
              <a:defRPr sz="800" b="1" i="1">
                <a:solidFill>
                  <a:schemeClr val="tx1"/>
                </a:solidFill>
                <a:latin typeface="Arial" pitchFamily="34" charset="0"/>
              </a:defRPr>
            </a:lvl5pPr>
            <a:lvl6pPr marL="2614681" indent="-237698" eaLnBrk="0" fontAlgn="base" hangingPunct="0">
              <a:spcBef>
                <a:spcPct val="0"/>
              </a:spcBef>
              <a:spcAft>
                <a:spcPct val="0"/>
              </a:spcAft>
              <a:defRPr sz="800" b="1" i="1">
                <a:solidFill>
                  <a:schemeClr val="tx1"/>
                </a:solidFill>
                <a:latin typeface="Arial" pitchFamily="34" charset="0"/>
              </a:defRPr>
            </a:lvl6pPr>
            <a:lvl7pPr marL="3090078" indent="-237698" eaLnBrk="0" fontAlgn="base" hangingPunct="0">
              <a:spcBef>
                <a:spcPct val="0"/>
              </a:spcBef>
              <a:spcAft>
                <a:spcPct val="0"/>
              </a:spcAft>
              <a:defRPr sz="800" b="1" i="1">
                <a:solidFill>
                  <a:schemeClr val="tx1"/>
                </a:solidFill>
                <a:latin typeface="Arial" pitchFamily="34" charset="0"/>
              </a:defRPr>
            </a:lvl7pPr>
            <a:lvl8pPr marL="3565474" indent="-237698" eaLnBrk="0" fontAlgn="base" hangingPunct="0">
              <a:spcBef>
                <a:spcPct val="0"/>
              </a:spcBef>
              <a:spcAft>
                <a:spcPct val="0"/>
              </a:spcAft>
              <a:defRPr sz="800" b="1" i="1">
                <a:solidFill>
                  <a:schemeClr val="tx1"/>
                </a:solidFill>
                <a:latin typeface="Arial" pitchFamily="34" charset="0"/>
              </a:defRPr>
            </a:lvl8pPr>
            <a:lvl9pPr marL="4040871" indent="-237698" eaLnBrk="0" fontAlgn="base" hangingPunct="0">
              <a:spcBef>
                <a:spcPct val="0"/>
              </a:spcBef>
              <a:spcAft>
                <a:spcPct val="0"/>
              </a:spcAft>
              <a:defRPr sz="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0793"/>
            <a:fld id="{7FCFC39F-C8A9-4D68-A55D-72CB22DDC6B8}" type="slidenum">
              <a:rPr lang="en-US" altLang="en-US" sz="1400" b="0" i="0">
                <a:solidFill>
                  <a:srgbClr val="000000"/>
                </a:solidFill>
                <a:latin typeface="Calibri" pitchFamily="34" charset="0"/>
              </a:rPr>
              <a:pPr defTabSz="950793"/>
              <a:t>19</a:t>
            </a:fld>
            <a:endParaRPr lang="en-US" altLang="en-US" sz="1400" b="0" i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05561F-AFDD-4742-B5D0-A402B4A492E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40" y="4560889"/>
            <a:ext cx="5851525" cy="431958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1E34E-2075-4759-A453-D7A8E9A21E3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67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868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078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of April</a:t>
            </a:r>
            <a:r>
              <a:rPr lang="en-US" baseline="0" dirty="0" smtClean="0"/>
              <a:t>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334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88975"/>
            <a:ext cx="4611688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</a:t>
            </a:r>
            <a:r>
              <a:rPr lang="en-US" baseline="0" dirty="0" smtClean="0"/>
              <a:t> of April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511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2313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01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of April</a:t>
            </a:r>
            <a:r>
              <a:rPr lang="en-US" baseline="0" dirty="0" smtClean="0"/>
              <a:t>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17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1492E03-5CDB-4505-9CE7-FEBB39450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B34D-DE1D-44EB-8D72-7B67BEBD4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70AD-23C2-47D7-82A8-168A6878F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1492E03-5CDB-4505-9CE7-FEBB39450D3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3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/>
            </a:lvl1pPr>
            <a:lvl2pPr>
              <a:buClr>
                <a:srgbClr val="FFFF00"/>
              </a:buClr>
              <a:defRPr/>
            </a:lvl2pPr>
            <a:lvl3pPr>
              <a:buClr>
                <a:srgbClr val="FFFF00"/>
              </a:buClr>
              <a:defRPr/>
            </a:lvl3pPr>
            <a:lvl4pPr>
              <a:buClr>
                <a:srgbClr val="FFFF00"/>
              </a:buClr>
              <a:defRPr/>
            </a:lvl4pPr>
            <a:lvl5pPr>
              <a:buClr>
                <a:srgbClr val="FFFF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9339-11AE-4054-8EC3-32E101BF0CF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3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5D-01CB-4711-BBA6-57094C4C8B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6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4134-2DB8-4BFA-A8A0-F117205B016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86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FE65-B7DC-426A-8BA7-2C802F3E6B1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3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102A-66E7-43C7-990E-A0042AE1CB7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5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119E-358D-48A5-BF50-EDF7BEF369C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49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5940-5A59-47BC-8CDC-B0DAA557F5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5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/>
            </a:lvl1pPr>
            <a:lvl2pPr>
              <a:buClr>
                <a:srgbClr val="FFFF00"/>
              </a:buClr>
              <a:defRPr/>
            </a:lvl2pPr>
            <a:lvl3pPr>
              <a:buClr>
                <a:srgbClr val="FFFF00"/>
              </a:buClr>
              <a:defRPr/>
            </a:lvl3pPr>
            <a:lvl4pPr>
              <a:buClr>
                <a:srgbClr val="FFFF00"/>
              </a:buClr>
              <a:defRPr/>
            </a:lvl4pPr>
            <a:lvl5pPr>
              <a:buClr>
                <a:srgbClr val="FFFF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9339-11AE-4054-8EC3-32E101BF0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B5E4-53C6-476E-983A-D06BC9E1AF6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2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B34D-DE1D-44EB-8D72-7B67BEBD46F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70AD-23C2-47D7-82A8-168A6878F6D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9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1492E03-5CDB-4505-9CE7-FEBB39450D3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3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/>
            </a:lvl1pPr>
            <a:lvl2pPr>
              <a:buClr>
                <a:srgbClr val="FFFF00"/>
              </a:buClr>
              <a:defRPr/>
            </a:lvl2pPr>
            <a:lvl3pPr>
              <a:buClr>
                <a:srgbClr val="FFFF00"/>
              </a:buClr>
              <a:defRPr/>
            </a:lvl3pPr>
            <a:lvl4pPr>
              <a:buClr>
                <a:srgbClr val="FFFF00"/>
              </a:buClr>
              <a:defRPr/>
            </a:lvl4pPr>
            <a:lvl5pPr>
              <a:buClr>
                <a:srgbClr val="FFFF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9339-11AE-4054-8EC3-32E101BF0CF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67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5D-01CB-4711-BBA6-57094C4C8B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9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4134-2DB8-4BFA-A8A0-F117205B016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3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FE65-B7DC-426A-8BA7-2C802F3E6B1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0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102A-66E7-43C7-990E-A0042AE1CB7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3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119E-358D-48A5-BF50-EDF7BEF369C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1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5D-01CB-4711-BBA6-57094C4C8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5940-5A59-47BC-8CDC-B0DAA557F5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7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B5E4-53C6-476E-983A-D06BC9E1AF6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98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B34D-DE1D-44EB-8D72-7B67BEBD46F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6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70AD-23C2-47D7-82A8-168A6878F6D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0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62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1492E03-5CDB-4505-9CE7-FEBB39450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3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/>
            </a:lvl1pPr>
            <a:lvl2pPr>
              <a:buClr>
                <a:srgbClr val="FFFF00"/>
              </a:buClr>
              <a:defRPr/>
            </a:lvl2pPr>
            <a:lvl3pPr>
              <a:buClr>
                <a:srgbClr val="FFFF00"/>
              </a:buClr>
              <a:defRPr/>
            </a:lvl3pPr>
            <a:lvl4pPr>
              <a:buClr>
                <a:srgbClr val="FFFF00"/>
              </a:buClr>
              <a:defRPr/>
            </a:lvl4pPr>
            <a:lvl5pPr>
              <a:buClr>
                <a:srgbClr val="FFFF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9339-11AE-4054-8EC3-32E101BF0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7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5D-01CB-4711-BBA6-57094C4C8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5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4134-2DB8-4BFA-A8A0-F117205B0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32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FE65-B7DC-426A-8BA7-2C802F3E6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9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4134-2DB8-4BFA-A8A0-F117205B0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102A-66E7-43C7-990E-A0042AE1C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119E-358D-48A5-BF50-EDF7BEF36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5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5940-5A59-47BC-8CDC-B0DAA557F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2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B5E4-53C6-476E-983A-D06BC9E1A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B34D-DE1D-44EB-8D72-7B67BEBD4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4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70AD-23C2-47D7-82A8-168A6878F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86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786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1492E03-5CDB-4505-9CE7-FEBB39450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5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/>
            </a:lvl1pPr>
            <a:lvl2pPr>
              <a:buClr>
                <a:srgbClr val="FFFF00"/>
              </a:buClr>
              <a:defRPr/>
            </a:lvl2pPr>
            <a:lvl3pPr>
              <a:buClr>
                <a:srgbClr val="FFFF00"/>
              </a:buClr>
              <a:defRPr/>
            </a:lvl3pPr>
            <a:lvl4pPr>
              <a:buClr>
                <a:srgbClr val="FFFF00"/>
              </a:buClr>
              <a:defRPr/>
            </a:lvl4pPr>
            <a:lvl5pPr>
              <a:buClr>
                <a:srgbClr val="FFFF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9339-11AE-4054-8EC3-32E101BF0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6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5D-01CB-4711-BBA6-57094C4C8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FE65-B7DC-426A-8BA7-2C802F3E6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4134-2DB8-4BFA-A8A0-F117205B0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7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FE65-B7DC-426A-8BA7-2C802F3E6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0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102A-66E7-43C7-990E-A0042AE1C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64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119E-358D-48A5-BF50-EDF7BEF36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4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5940-5A59-47BC-8CDC-B0DAA557F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31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B5E4-53C6-476E-983A-D06BC9E1A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99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B34D-DE1D-44EB-8D72-7B67BEBD4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23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70AD-23C2-47D7-82A8-168A6878F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64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1492E03-5CDB-4505-9CE7-FEBB39450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3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/>
            </a:lvl1pPr>
            <a:lvl2pPr>
              <a:buClr>
                <a:srgbClr val="FFFF00"/>
              </a:buClr>
              <a:defRPr/>
            </a:lvl2pPr>
            <a:lvl3pPr>
              <a:buClr>
                <a:srgbClr val="FFFF00"/>
              </a:buClr>
              <a:defRPr/>
            </a:lvl3pPr>
            <a:lvl4pPr>
              <a:buClr>
                <a:srgbClr val="FFFF00"/>
              </a:buClr>
              <a:defRPr/>
            </a:lvl4pPr>
            <a:lvl5pPr>
              <a:buClr>
                <a:srgbClr val="FFFF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9339-11AE-4054-8EC3-32E101BF0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1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102A-66E7-43C7-990E-A0042AE1C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5D-01CB-4711-BBA6-57094C4C8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2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4134-2DB8-4BFA-A8A0-F117205B0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0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FE65-B7DC-426A-8BA7-2C802F3E6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4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102A-66E7-43C7-990E-A0042AE1C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119E-358D-48A5-BF50-EDF7BEF36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65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5940-5A59-47BC-8CDC-B0DAA557F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36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B5E4-53C6-476E-983A-D06BC9E1A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9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B34D-DE1D-44EB-8D72-7B67BEBD4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6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70AD-23C2-47D7-82A8-168A6878F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6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59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119E-358D-48A5-BF50-EDF7BEF36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5940-5A59-47BC-8CDC-B0DAA557F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B5E4-53C6-476E-983A-D06BC9E1A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4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24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0E2835D-07AD-4512-8E8D-A414269A8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1" name="Picture 10" descr="NCATatAuburn 100708.JP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031C00"/>
              </a:clrFrom>
              <a:clrTo>
                <a:srgbClr val="031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52" y="5890592"/>
            <a:ext cx="1676400" cy="871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4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246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0E2835D-07AD-4512-8E8D-A414269A849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NCATatAuburn 100708.JPG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031C00"/>
              </a:clrFrom>
              <a:clrTo>
                <a:srgbClr val="031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52" y="5890592"/>
            <a:ext cx="1676400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3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4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24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0E2835D-07AD-4512-8E8D-A414269A849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NCATatAuburn 100708.JPG"/>
          <p:cNvPicPr>
            <a:picLocks noChangeAspect="1"/>
          </p:cNvPicPr>
          <p:nvPr userDrawn="1"/>
        </p:nvPicPr>
        <p:blipFill>
          <a:blip r:embed="rId15" cstate="email">
            <a:clrChange>
              <a:clrFrom>
                <a:srgbClr val="031C00"/>
              </a:clrFrom>
              <a:clrTo>
                <a:srgbClr val="031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52" y="5890592"/>
            <a:ext cx="1676400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9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4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24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0E2835D-07AD-4512-8E8D-A414269A8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1" name="Picture 10" descr="NCATatAuburn 100708.JPG"/>
          <p:cNvPicPr>
            <a:picLocks noChangeAspect="1"/>
          </p:cNvPicPr>
          <p:nvPr userDrawn="1"/>
        </p:nvPicPr>
        <p:blipFill>
          <a:blip r:embed="rId15" cstate="email">
            <a:clrChange>
              <a:clrFrom>
                <a:srgbClr val="031C00"/>
              </a:clrFrom>
              <a:clrTo>
                <a:srgbClr val="031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52" y="5890592"/>
            <a:ext cx="1676400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4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4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24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0E2835D-07AD-4512-8E8D-A414269A8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1" name="Picture 10" descr="NCATatAuburn 100708.JPG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031C00"/>
              </a:clrFrom>
              <a:clrTo>
                <a:srgbClr val="031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52" y="5890592"/>
            <a:ext cx="1676400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0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4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24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0E2835D-07AD-4512-8E8D-A414269A8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1" name="Picture 10" descr="NCATatAuburn 100708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031C00"/>
              </a:clrFrom>
              <a:clrTo>
                <a:srgbClr val="031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52" y="5890592"/>
            <a:ext cx="1676400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6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hyperlink" Target="http://images.google.com/imgres?imgurl=http://dotlibrary.dot.gov/Historian/images/DOT%20SEAL-BLUE%20286.jpg&amp;imgrefurl=http://dotlibrary.dot.gov/Historian/chronology.htm&amp;usg=__Q7kORg7oqnc429Wfgxs6bz_grsE=&amp;h=1864&amp;w=1864&amp;sz=496&amp;hl=en&amp;start=1&amp;um=1&amp;tbnid=4yFF6LSQNNUnjM:&amp;tbnh=150&amp;tbnw=150&amp;prev=/images?q=oklahoma+dot+logo&amp;um=1&amp;hl=en&amp;rlz=1T4SUNA_enUS287US288&amp;sa=N" TargetMode="External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image" Target="../media/image20.tiff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witter.com/pavetrack" TargetMode="External"/><Relationship Id="rId5" Type="http://schemas.openxmlformats.org/officeDocument/2006/relationships/hyperlink" Target="http://www.pavetrack.com/" TargetMode="External"/><Relationship Id="rId4" Type="http://schemas.openxmlformats.org/officeDocument/2006/relationships/hyperlink" Target="mailto:buzz@auburn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3.png"/><Relationship Id="rId5" Type="http://schemas.openxmlformats.org/officeDocument/2006/relationships/image" Target="../media/image2.jpe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715962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ln w="1905"/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NCAT Pavement Test Track</a:t>
            </a:r>
            <a:endParaRPr lang="en-US" sz="6000" b="1" dirty="0">
              <a:ln w="1905"/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8674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Preservation Research Update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19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Similar Findings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0"/>
          <a:stretch/>
        </p:blipFill>
        <p:spPr>
          <a:xfrm>
            <a:off x="4530771" y="921583"/>
            <a:ext cx="4537029" cy="5852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55320" y="1653103"/>
            <a:ext cx="5852160" cy="438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62724" y="5950783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SINGLE MICRO SURFACE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4113" y="5874583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SINGLE MICRO SURFACE + CRACK SEALING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Benefits = </a:t>
            </a:r>
            <a:r>
              <a:rPr lang="en-US" i="1" dirty="0" smtClean="0"/>
              <a:t>f</a:t>
            </a:r>
            <a:r>
              <a:rPr lang="en-US" dirty="0" smtClean="0"/>
              <a:t>(Pretreatment Condition)</a:t>
            </a:r>
            <a:endParaRPr lang="en-US" baseline="-25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124712"/>
            <a:ext cx="7269480" cy="47457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44016" y="3759718"/>
            <a:ext cx="2654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MAP-21 Cracking</a:t>
            </a:r>
          </a:p>
          <a:p>
            <a:r>
              <a:rPr lang="en-US" sz="1600" dirty="0" smtClean="0"/>
              <a:t>Green = “Good” (&lt; 5%)</a:t>
            </a:r>
          </a:p>
          <a:p>
            <a:r>
              <a:rPr lang="en-US" sz="1600" dirty="0" smtClean="0"/>
              <a:t>Yellow = “Fair” (5% ≤ 20%)</a:t>
            </a:r>
          </a:p>
          <a:p>
            <a:r>
              <a:rPr lang="en-US" sz="1600" dirty="0" smtClean="0"/>
              <a:t>Red = “Poor” (&gt; 20%)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70768" y="1987514"/>
            <a:ext cx="4782432" cy="1430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141901"/>
            <a:ext cx="1" cy="7537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00392" y="2141901"/>
            <a:ext cx="9232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“Fair”</a:t>
            </a:r>
          </a:p>
          <a:p>
            <a:r>
              <a:rPr lang="en-US" sz="1400" dirty="0" smtClean="0"/>
              <a:t>Condition</a:t>
            </a:r>
          </a:p>
          <a:p>
            <a:r>
              <a:rPr lang="en-US" sz="1400" dirty="0" smtClean="0"/>
              <a:t>Improving</a:t>
            </a:r>
          </a:p>
          <a:p>
            <a:r>
              <a:rPr lang="en-US" sz="1400" dirty="0" smtClean="0"/>
              <a:t>Benefit at</a:t>
            </a:r>
          </a:p>
          <a:p>
            <a:r>
              <a:rPr lang="en-US" sz="1400" dirty="0" smtClean="0"/>
              <a:t>End of</a:t>
            </a:r>
          </a:p>
          <a:p>
            <a:r>
              <a:rPr lang="en-US" sz="1400" dirty="0" smtClean="0"/>
              <a:t>Year 5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4600" y="1739485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“Fair” Life Extending Benefit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69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Benefits = </a:t>
            </a:r>
            <a:r>
              <a:rPr lang="en-US" i="1" dirty="0" smtClean="0"/>
              <a:t>f</a:t>
            </a:r>
            <a:r>
              <a:rPr lang="en-US" dirty="0" smtClean="0"/>
              <a:t>(Pretreatment Condition)</a:t>
            </a:r>
            <a:endParaRPr lang="en-US" baseline="-25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126295"/>
            <a:ext cx="7268904" cy="4741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4016" y="3759718"/>
            <a:ext cx="2654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MAP-21 Cracking</a:t>
            </a:r>
          </a:p>
          <a:p>
            <a:r>
              <a:rPr lang="en-US" sz="1600" dirty="0" smtClean="0"/>
              <a:t>Green = “Good” (&lt; 5%)</a:t>
            </a:r>
          </a:p>
          <a:p>
            <a:r>
              <a:rPr lang="en-US" sz="1600" dirty="0" smtClean="0"/>
              <a:t>Yellow = “Fair” (5% ≤ 20%)</a:t>
            </a:r>
          </a:p>
          <a:p>
            <a:r>
              <a:rPr lang="en-US" sz="1600" dirty="0" smtClean="0"/>
              <a:t>Red = “Poor” (&gt; 20%)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44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Benefits = </a:t>
            </a:r>
            <a:r>
              <a:rPr lang="en-US" i="1" dirty="0" smtClean="0"/>
              <a:t>f</a:t>
            </a:r>
            <a:r>
              <a:rPr lang="en-US" dirty="0" smtClean="0"/>
              <a:t>(Pretreatment Condition)</a:t>
            </a:r>
            <a:endParaRPr lang="en-US" baseline="-25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124712"/>
            <a:ext cx="7269480" cy="4745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4016" y="3759718"/>
            <a:ext cx="2654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MAP-21 Cracking</a:t>
            </a:r>
          </a:p>
          <a:p>
            <a:r>
              <a:rPr lang="en-US" sz="1600" dirty="0" smtClean="0"/>
              <a:t>Green = “Good” (&lt; 5%)</a:t>
            </a:r>
          </a:p>
          <a:p>
            <a:r>
              <a:rPr lang="en-US" sz="1600" dirty="0" smtClean="0"/>
              <a:t>Yellow = “Fair” (5% ≤ 20%)</a:t>
            </a:r>
          </a:p>
          <a:p>
            <a:r>
              <a:rPr lang="en-US" sz="1600" dirty="0" smtClean="0"/>
              <a:t>Red = “Poor” (&gt; 20%)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25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Benefits = </a:t>
            </a:r>
            <a:r>
              <a:rPr lang="en-US" i="1" dirty="0" smtClean="0"/>
              <a:t>f</a:t>
            </a:r>
            <a:r>
              <a:rPr lang="en-US" dirty="0" smtClean="0"/>
              <a:t>(Pretreatment Condition)</a:t>
            </a:r>
            <a:endParaRPr lang="en-US" baseline="-25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124712"/>
            <a:ext cx="7269480" cy="4745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4016" y="3759718"/>
            <a:ext cx="2654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MAP-21 Cracking</a:t>
            </a:r>
          </a:p>
          <a:p>
            <a:r>
              <a:rPr lang="en-US" sz="1600" dirty="0" smtClean="0"/>
              <a:t>Green = “Good” (&lt; 5%)</a:t>
            </a:r>
          </a:p>
          <a:p>
            <a:r>
              <a:rPr lang="en-US" sz="1600" dirty="0" smtClean="0"/>
              <a:t>Yellow = “Fair” (5% ≤ 20%)</a:t>
            </a:r>
          </a:p>
          <a:p>
            <a:r>
              <a:rPr lang="en-US" sz="1600" dirty="0" smtClean="0"/>
              <a:t>Red = “Poor” (&gt; 20%)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64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Benefits = </a:t>
            </a:r>
            <a:r>
              <a:rPr lang="en-US" i="1" dirty="0" smtClean="0"/>
              <a:t>f</a:t>
            </a:r>
            <a:r>
              <a:rPr lang="en-US" dirty="0" smtClean="0"/>
              <a:t>(Pretreatment Condition)</a:t>
            </a:r>
            <a:endParaRPr lang="en-US" baseline="-25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124712"/>
            <a:ext cx="7269480" cy="4745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4016" y="3759718"/>
            <a:ext cx="2654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MAP-21 Cracking</a:t>
            </a:r>
          </a:p>
          <a:p>
            <a:r>
              <a:rPr lang="en-US" sz="1600" dirty="0" smtClean="0"/>
              <a:t>Green = “Good” (&lt; 5%)</a:t>
            </a:r>
          </a:p>
          <a:p>
            <a:r>
              <a:rPr lang="en-US" sz="1600" dirty="0" smtClean="0"/>
              <a:t>Yellow = “Fair” (5% ≤ 20%)</a:t>
            </a:r>
          </a:p>
          <a:p>
            <a:r>
              <a:rPr lang="en-US" sz="1600" dirty="0" smtClean="0"/>
              <a:t>Red = “Poor” (&gt; 20%)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95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24712"/>
            <a:ext cx="7269480" cy="4745736"/>
          </a:xfrm>
          <a:prstGeom prst="rect">
            <a:avLst/>
          </a:prstGeom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Benefits = </a:t>
            </a:r>
            <a:r>
              <a:rPr lang="en-US" i="1" dirty="0" smtClean="0"/>
              <a:t>f</a:t>
            </a:r>
            <a:r>
              <a:rPr lang="en-US" dirty="0" smtClean="0"/>
              <a:t>(Pretreatment Condition)</a:t>
            </a:r>
            <a:endParaRPr lang="en-US" baseline="-25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4016" y="3759718"/>
            <a:ext cx="2654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MAP-21 Cracking</a:t>
            </a:r>
          </a:p>
          <a:p>
            <a:r>
              <a:rPr lang="en-US" sz="1600" dirty="0" smtClean="0"/>
              <a:t>Green = “Good” (&lt; 5%)</a:t>
            </a:r>
          </a:p>
          <a:p>
            <a:r>
              <a:rPr lang="en-US" sz="1600" dirty="0" smtClean="0"/>
              <a:t>Yellow = “Fair” (5% ≤ 20%)</a:t>
            </a:r>
          </a:p>
          <a:p>
            <a:r>
              <a:rPr lang="en-US" sz="1600" dirty="0" smtClean="0"/>
              <a:t>Red = “Poor” (&gt; 20%)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6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Benefits = </a:t>
            </a:r>
            <a:r>
              <a:rPr lang="en-US" i="1" dirty="0" smtClean="0"/>
              <a:t>f</a:t>
            </a:r>
            <a:r>
              <a:rPr lang="en-US" dirty="0" smtClean="0"/>
              <a:t>(Pretreatment Condition)</a:t>
            </a:r>
            <a:endParaRPr lang="en-US" baseline="-25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91" y="1529688"/>
            <a:ext cx="8312727" cy="4219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91" y="1529685"/>
            <a:ext cx="4255620" cy="2023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91" y="3732468"/>
            <a:ext cx="4255620" cy="20171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87178" y="2399164"/>
            <a:ext cx="880369" cy="483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4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CCPR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7176" y="4477346"/>
            <a:ext cx="619080" cy="483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4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4687177" y="1603095"/>
            <a:ext cx="2738860" cy="4072097"/>
          </a:xfrm>
          <a:prstGeom prst="rightBrace">
            <a:avLst>
              <a:gd name="adj1" fmla="val 8333"/>
              <a:gd name="adj2" fmla="val 49391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1135" y="3114688"/>
            <a:ext cx="1603516" cy="483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4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Rutting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02588" y="3646073"/>
            <a:ext cx="1766574" cy="483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4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Cracking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0413" y="3375937"/>
            <a:ext cx="920765" cy="483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4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Foam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55358" y="3375937"/>
            <a:ext cx="1398140" cy="483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4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Emulsion</a:t>
            </a:r>
          </a:p>
        </p:txBody>
      </p:sp>
    </p:spTree>
    <p:extLst>
      <p:ext uri="{BB962C8B-B14F-4D97-AF65-F5344CB8AC3E}">
        <p14:creationId xmlns:p14="http://schemas.microsoft.com/office/powerpoint/2010/main" val="159259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15400" cy="3657600"/>
          </a:xfrm>
        </p:spPr>
        <p:txBody>
          <a:bodyPr/>
          <a:lstStyle/>
          <a:p>
            <a:r>
              <a:rPr lang="en-US" sz="2700" dirty="0"/>
              <a:t>Value of good materials, designs, construction, inspection</a:t>
            </a:r>
          </a:p>
          <a:p>
            <a:r>
              <a:rPr lang="en-US" sz="2700" dirty="0"/>
              <a:t>Life </a:t>
            </a:r>
            <a:r>
              <a:rPr lang="en-US" sz="2700" dirty="0" err="1" smtClean="0"/>
              <a:t>extending</a:t>
            </a:r>
            <a:r>
              <a:rPr lang="en-US" sz="2700" baseline="-25000" dirty="0" err="1" smtClean="0"/>
              <a:t>x</a:t>
            </a:r>
            <a:r>
              <a:rPr lang="en-US" sz="2700" dirty="0" smtClean="0"/>
              <a:t> &amp; </a:t>
            </a:r>
            <a:r>
              <a:rPr lang="en-US" sz="2700" dirty="0"/>
              <a:t>condition </a:t>
            </a:r>
            <a:r>
              <a:rPr lang="en-US" sz="2700" dirty="0" err="1"/>
              <a:t>improving</a:t>
            </a:r>
            <a:r>
              <a:rPr lang="en-US" sz="2700" baseline="-25000" dirty="0" err="1"/>
              <a:t>y</a:t>
            </a:r>
            <a:r>
              <a:rPr lang="en-US" sz="2700" dirty="0"/>
              <a:t> preservation benefits</a:t>
            </a:r>
          </a:p>
          <a:p>
            <a:r>
              <a:rPr lang="en-US" sz="2700" dirty="0"/>
              <a:t>Measured reduction in subgrade moisture contents</a:t>
            </a:r>
          </a:p>
          <a:p>
            <a:r>
              <a:rPr lang="en-US" sz="2700" dirty="0"/>
              <a:t>Similar trends in south vs north, low vs high traffic sections</a:t>
            </a:r>
          </a:p>
          <a:p>
            <a:r>
              <a:rPr lang="en-US" sz="2700" dirty="0" smtClean="0"/>
              <a:t>Planning underway for 2019 northern CR, FDR sections</a:t>
            </a:r>
            <a:endParaRPr lang="en-US" sz="2700" dirty="0"/>
          </a:p>
          <a:p>
            <a:r>
              <a:rPr lang="en-US" sz="2700" dirty="0"/>
              <a:t>Anticipate </a:t>
            </a:r>
            <a:r>
              <a:rPr lang="en-US" sz="2700" dirty="0" smtClean="0"/>
              <a:t>long term data collection </a:t>
            </a:r>
            <a:r>
              <a:rPr lang="en-US" sz="2700" dirty="0"/>
              <a:t>for many years to </a:t>
            </a:r>
            <a:r>
              <a:rPr lang="en-US" sz="2700" dirty="0" smtClean="0"/>
              <a:t>come</a:t>
            </a:r>
          </a:p>
          <a:p>
            <a:r>
              <a:rPr lang="en-US" sz="2700" dirty="0" smtClean="0"/>
              <a:t>Support for state agency decision process implementation</a:t>
            </a:r>
          </a:p>
          <a:p>
            <a:r>
              <a:rPr lang="en-US" sz="2700" dirty="0" smtClean="0"/>
              <a:t>20 </a:t>
            </a:r>
            <a:r>
              <a:rPr lang="en-US" sz="2700" dirty="0"/>
              <a:t>US state DOTs now supporting pooled fund, more </a:t>
            </a:r>
            <a:r>
              <a:rPr lang="en-US" sz="2700" dirty="0" smtClean="0"/>
              <a:t>likely.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3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B009EB-43F9-4BB6-B020-1F3902DB3C92}" type="slidenum">
              <a:rPr lang="en-US" altLang="en-US" sz="12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Box 4"/>
          <p:cNvSpPr txBox="1">
            <a:spLocks noChangeArrowheads="1"/>
          </p:cNvSpPr>
          <p:nvPr/>
        </p:nvSpPr>
        <p:spPr bwMode="auto">
          <a:xfrm>
            <a:off x="2102558" y="6318261"/>
            <a:ext cx="42624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http://www.omnicrete.com.au/road-safety-surfacing/</a:t>
            </a:r>
          </a:p>
        </p:txBody>
      </p:sp>
      <p:sp>
        <p:nvSpPr>
          <p:cNvPr id="91141" name="TextBox 5"/>
          <p:cNvSpPr txBox="1">
            <a:spLocks noChangeArrowheads="1"/>
          </p:cNvSpPr>
          <p:nvPr/>
        </p:nvSpPr>
        <p:spPr bwMode="auto">
          <a:xfrm>
            <a:off x="2672643" y="4191010"/>
            <a:ext cx="56189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High Friction Surface Treatments</a:t>
            </a:r>
          </a:p>
        </p:txBody>
      </p:sp>
      <p:pic>
        <p:nvPicPr>
          <p:cNvPr id="91142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7220" name="Picture 6" descr="DOT%2520SEAL-BLUE%252028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589" y="625401"/>
            <a:ext cx="1110545" cy="111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" y="617604"/>
            <a:ext cx="1534301" cy="54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083" y="2781006"/>
            <a:ext cx="2262011" cy="634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18" y="3824390"/>
            <a:ext cx="1565437" cy="1041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30" y="5029455"/>
            <a:ext cx="1687070" cy="7230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29" y="4759511"/>
            <a:ext cx="1095057" cy="10950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968" y="1770422"/>
            <a:ext cx="2982534" cy="499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8" y="3712029"/>
            <a:ext cx="1085669" cy="1080844"/>
          </a:xfrm>
          <a:prstGeom prst="rect">
            <a:avLst/>
          </a:prstGeom>
        </p:spPr>
      </p:pic>
      <p:pic>
        <p:nvPicPr>
          <p:cNvPr id="137219" name="Picture 5" descr="FDOTLogo_Shadows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48" y="1554433"/>
            <a:ext cx="1277055" cy="127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4" y="2772893"/>
            <a:ext cx="2036308" cy="823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27" y="4925732"/>
            <a:ext cx="1676423" cy="7327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85" y="3808250"/>
            <a:ext cx="3201494" cy="724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597" y="4828914"/>
            <a:ext cx="1573655" cy="1025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14" y="2724117"/>
            <a:ext cx="1045363" cy="9508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03" y="1323842"/>
            <a:ext cx="2313495" cy="4013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100821"/>
            <a:ext cx="1811096" cy="6048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57" y="5857062"/>
            <a:ext cx="1657623" cy="916003"/>
          </a:xfrm>
          <a:prstGeom prst="rect">
            <a:avLst/>
          </a:prstGeom>
        </p:spPr>
      </p:pic>
      <p:pic>
        <p:nvPicPr>
          <p:cNvPr id="2050" name="Picture 2" descr="Image result for texas department transportation logo"/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7000" y="5728664"/>
            <a:ext cx="1482693" cy="10180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7" name="Picture 19" descr="aldot color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01" y="271660"/>
            <a:ext cx="1495447" cy="125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80054"/>
            <a:ext cx="1316738" cy="11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8" name="Picture 1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7133" r="19229" b="17873"/>
          <a:stretch>
            <a:fillRect/>
          </a:stretch>
        </p:blipFill>
        <p:spPr bwMode="auto">
          <a:xfrm>
            <a:off x="5393541" y="4984600"/>
            <a:ext cx="1807633" cy="64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0" name="Picture 3"/>
          <p:cNvPicPr>
            <a:picLocks noChangeAspect="1"/>
          </p:cNvPicPr>
          <p:nvPr/>
        </p:nvPicPr>
        <p:blipFill>
          <a:blip r:embed="rId25" cstate="email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34" y="1713467"/>
            <a:ext cx="785989" cy="8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6" b="19679"/>
          <a:stretch/>
        </p:blipFill>
        <p:spPr>
          <a:xfrm>
            <a:off x="4740777" y="5854566"/>
            <a:ext cx="1736223" cy="9272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518" y="2044445"/>
            <a:ext cx="2413882" cy="698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9400" y="2604654"/>
            <a:ext cx="2057400" cy="7481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3011" y="157043"/>
            <a:ext cx="1575531" cy="870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91" y="784802"/>
            <a:ext cx="2331038" cy="47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zz Powell Business Card.jpg"/>
          <p:cNvPicPr>
            <a:picLocks noChangeAspect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4" y="838200"/>
            <a:ext cx="8582146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13" y="1752600"/>
            <a:ext cx="4249497" cy="38625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</a:rPr>
              <a:t>Dr. R. Buzz Powell, PE</a:t>
            </a:r>
          </a:p>
          <a:p>
            <a:r>
              <a:rPr lang="en-US" sz="19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Assistant Director</a:t>
            </a:r>
            <a:endParaRPr lang="en-US" sz="19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277 Technology Parkway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Auburn, AL  36830</a:t>
            </a:r>
          </a:p>
          <a:p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Phone: (334) 844-6857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Cell: (334) 750-6293</a:t>
            </a:r>
          </a:p>
          <a:p>
            <a:endParaRPr lang="en-US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buzz@auburn.edu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Web: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www.pavetrack.com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Twitter: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www.twitter.com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pavetrack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552" y="6046099"/>
            <a:ext cx="1625048" cy="65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9" y="1371600"/>
            <a:ext cx="888493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6094" y="1567082"/>
            <a:ext cx="1569306" cy="323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168856" y="1981200"/>
            <a:ext cx="552165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Crack/fog seal</a:t>
            </a:r>
          </a:p>
          <a:p>
            <a:pPr marL="0" marR="0" lvl="0" indent="0" algn="r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Chip/slurry/micro</a:t>
            </a:r>
          </a:p>
          <a:p>
            <a:pPr marL="0" marR="0" lvl="0" indent="0" algn="r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Thin overlay</a:t>
            </a:r>
          </a:p>
          <a:p>
            <a:pPr marL="0" marR="0" lvl="0" indent="0" algn="r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Thick overlay</a:t>
            </a:r>
          </a:p>
          <a:p>
            <a:pPr marL="0" marR="0" lvl="0" indent="0" algn="r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Shallow mill/inlay or hot recycle + overlay</a:t>
            </a:r>
          </a:p>
          <a:p>
            <a:pPr marL="0" marR="0" lvl="0" indent="0" algn="r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 mill/inlay or cold recycle + overlay(s)</a:t>
            </a:r>
          </a:p>
          <a:p>
            <a:pPr marL="0" marR="0" lvl="0" indent="0" algn="r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Reclamation + overlay(s)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914400" y="3154997"/>
            <a:ext cx="7772400" cy="20951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CATatAuburn 100708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31C00"/>
              </a:clrFrom>
              <a:clrTo>
                <a:srgbClr val="031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52" y="5890592"/>
            <a:ext cx="1676400" cy="871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446896" y="2049439"/>
            <a:ext cx="1905000" cy="1025857"/>
            <a:chOff x="4419600" y="2049439"/>
            <a:chExt cx="1905000" cy="1025857"/>
          </a:xfrm>
        </p:grpSpPr>
        <p:sp>
          <p:nvSpPr>
            <p:cNvPr id="5" name="Left Brace 4"/>
            <p:cNvSpPr/>
            <p:nvPr/>
          </p:nvSpPr>
          <p:spPr>
            <a:xfrm>
              <a:off x="5597856" y="2049439"/>
              <a:ext cx="533400" cy="1025857"/>
            </a:xfrm>
            <a:prstGeom prst="leftBrac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419600" y="2119952"/>
              <a:ext cx="190500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Select for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Lowest Life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Cycle Cost</a:t>
              </a:r>
              <a:endPara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8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Preservation Group (PG) Experiment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3657600"/>
          </a:xfrm>
        </p:spPr>
        <p:txBody>
          <a:bodyPr/>
          <a:lstStyle/>
          <a:p>
            <a:r>
              <a:rPr lang="en-US" dirty="0" smtClean="0"/>
              <a:t>Need to quantify the benefits of preservation</a:t>
            </a:r>
          </a:p>
          <a:p>
            <a:r>
              <a:rPr lang="en-US" dirty="0" smtClean="0"/>
              <a:t>Good materials, designs, placement quality</a:t>
            </a:r>
          </a:p>
          <a:p>
            <a:r>
              <a:rPr lang="en-US" dirty="0" smtClean="0"/>
              <a:t>Designs verified with actual onsite materials</a:t>
            </a:r>
          </a:p>
          <a:p>
            <a:r>
              <a:rPr lang="en-US" dirty="0" smtClean="0"/>
              <a:t>All rates calibrated before and verified as placed</a:t>
            </a:r>
          </a:p>
          <a:p>
            <a:r>
              <a:rPr lang="en-US" dirty="0" smtClean="0"/>
              <a:t>MAP-21 (cracking, rutting, roughness) focus</a:t>
            </a:r>
          </a:p>
          <a:p>
            <a:r>
              <a:rPr lang="en-US" dirty="0" smtClean="0"/>
              <a:t>Many other non MAP-21 performance measures</a:t>
            </a:r>
          </a:p>
          <a:p>
            <a:r>
              <a:rPr lang="en-US" dirty="0" smtClean="0"/>
              <a:t>Benefits as function of pretreatment condition</a:t>
            </a:r>
          </a:p>
          <a:p>
            <a:r>
              <a:rPr lang="en-US" dirty="0" smtClean="0"/>
              <a:t>Agency decision process implementation.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Preservation Options Studied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730" y="1219200"/>
            <a:ext cx="8037870" cy="3657600"/>
          </a:xfrm>
        </p:spPr>
        <p:txBody>
          <a:bodyPr/>
          <a:lstStyle/>
          <a:p>
            <a:r>
              <a:rPr lang="en-US" dirty="0"/>
              <a:t>Emulsion surface treatments</a:t>
            </a:r>
          </a:p>
          <a:p>
            <a:pPr lvl="1"/>
            <a:r>
              <a:rPr lang="en-US" sz="2400" dirty="0"/>
              <a:t>Fog seals with, without rejuvenators</a:t>
            </a:r>
          </a:p>
          <a:p>
            <a:pPr lvl="1"/>
            <a:r>
              <a:rPr lang="en-US" sz="2400" dirty="0"/>
              <a:t>Chip seals with, without rejuvenators (scrubs), fibers</a:t>
            </a:r>
          </a:p>
          <a:p>
            <a:pPr lvl="1"/>
            <a:r>
              <a:rPr lang="en-US" sz="2400" dirty="0"/>
              <a:t>Micro surface with, without </a:t>
            </a:r>
            <a:r>
              <a:rPr lang="en-US" sz="2400" dirty="0" err="1"/>
              <a:t>HiMA</a:t>
            </a:r>
            <a:r>
              <a:rPr lang="en-US" sz="2400" dirty="0"/>
              <a:t>, fibers and double</a:t>
            </a:r>
          </a:p>
          <a:p>
            <a:pPr lvl="1"/>
            <a:r>
              <a:rPr lang="en-US" sz="2400" dirty="0"/>
              <a:t>Micro surface as Cape seals on chips, scrubs.</a:t>
            </a:r>
          </a:p>
          <a:p>
            <a:r>
              <a:rPr lang="en-US" dirty="0" smtClean="0"/>
              <a:t>Plant produced </a:t>
            </a:r>
            <a:r>
              <a:rPr lang="en-US" dirty="0" err="1" smtClean="0"/>
              <a:t>thinlays</a:t>
            </a:r>
            <a:endParaRPr lang="en-US" dirty="0" smtClean="0"/>
          </a:p>
          <a:p>
            <a:pPr lvl="1"/>
            <a:r>
              <a:rPr lang="en-US" sz="2400" dirty="0" smtClean="0"/>
              <a:t>4.75 DGA (virgin, 50% RAP, 5% RAS, 11% RAP + 3% RAS)</a:t>
            </a:r>
          </a:p>
          <a:p>
            <a:pPr lvl="1"/>
            <a:r>
              <a:rPr lang="en-US" sz="2400" dirty="0" smtClean="0"/>
              <a:t>DGA </a:t>
            </a:r>
            <a:r>
              <a:rPr lang="en-US" sz="2400" dirty="0" err="1" smtClean="0"/>
              <a:t>Thinlays</a:t>
            </a:r>
            <a:r>
              <a:rPr lang="en-US" sz="2400" dirty="0" smtClean="0"/>
              <a:t> over 100% RAP cold recycle (CCPR, CIR)</a:t>
            </a:r>
          </a:p>
          <a:p>
            <a:pPr lvl="1"/>
            <a:r>
              <a:rPr lang="en-US" sz="2400" dirty="0" smtClean="0"/>
              <a:t>DGA </a:t>
            </a:r>
            <a:r>
              <a:rPr lang="en-US" sz="2400" dirty="0" err="1" smtClean="0"/>
              <a:t>Thinlays</a:t>
            </a:r>
            <a:r>
              <a:rPr lang="en-US" sz="2400" dirty="0" smtClean="0"/>
              <a:t> as “HMA Capes” on chips and scrubs</a:t>
            </a:r>
          </a:p>
          <a:p>
            <a:pPr lvl="1"/>
            <a:r>
              <a:rPr lang="en-US" sz="2400" dirty="0" smtClean="0"/>
              <a:t>Open graded friction course (OGFC) surfaces (tack study)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4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Lee Road 159 Low Traffic Preservation</a:t>
            </a:r>
            <a:endParaRPr lang="en-US" baseline="-25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9207"/>
            <a:ext cx="9141276" cy="4579403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1514908" y="3337476"/>
            <a:ext cx="3848669" cy="955344"/>
          </a:xfrm>
          <a:custGeom>
            <a:avLst/>
            <a:gdLst>
              <a:gd name="connsiteX0" fmla="*/ 0 w 3848669"/>
              <a:gd name="connsiteY0" fmla="*/ 859809 h 955344"/>
              <a:gd name="connsiteX1" fmla="*/ 3534771 w 3848669"/>
              <a:gd name="connsiteY1" fmla="*/ 0 h 955344"/>
              <a:gd name="connsiteX2" fmla="*/ 3848669 w 3848669"/>
              <a:gd name="connsiteY2" fmla="*/ 0 h 955344"/>
              <a:gd name="connsiteX3" fmla="*/ 2647666 w 3848669"/>
              <a:gd name="connsiteY3" fmla="*/ 955344 h 955344"/>
              <a:gd name="connsiteX4" fmla="*/ 0 w 3848669"/>
              <a:gd name="connsiteY4" fmla="*/ 859809 h 95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8669" h="955344">
                <a:moveTo>
                  <a:pt x="0" y="859809"/>
                </a:moveTo>
                <a:lnTo>
                  <a:pt x="3534771" y="0"/>
                </a:lnTo>
                <a:lnTo>
                  <a:pt x="3848669" y="0"/>
                </a:lnTo>
                <a:lnTo>
                  <a:pt x="2647666" y="955344"/>
                </a:lnTo>
                <a:lnTo>
                  <a:pt x="0" y="859809"/>
                </a:lnTo>
                <a:close/>
              </a:path>
            </a:pathLst>
          </a:custGeom>
          <a:solidFill>
            <a:srgbClr val="00F26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720" rIns="91440" rtlCol="0" anchor="ctr" anchorCtr="0">
            <a:scene3d>
              <a:camera prst="orthographicFront">
                <a:rot lat="0" lon="0" rev="1200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7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0k ESALs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3648" y="3337481"/>
            <a:ext cx="4885898" cy="873457"/>
          </a:xfrm>
          <a:custGeom>
            <a:avLst/>
            <a:gdLst>
              <a:gd name="connsiteX0" fmla="*/ 13648 w 4885898"/>
              <a:gd name="connsiteY0" fmla="*/ 723332 h 873457"/>
              <a:gd name="connsiteX1" fmla="*/ 4449170 w 4885898"/>
              <a:gd name="connsiteY1" fmla="*/ 13648 h 873457"/>
              <a:gd name="connsiteX2" fmla="*/ 4885898 w 4885898"/>
              <a:gd name="connsiteY2" fmla="*/ 0 h 873457"/>
              <a:gd name="connsiteX3" fmla="*/ 1146412 w 4885898"/>
              <a:gd name="connsiteY3" fmla="*/ 859809 h 873457"/>
              <a:gd name="connsiteX4" fmla="*/ 0 w 4885898"/>
              <a:gd name="connsiteY4" fmla="*/ 873457 h 873457"/>
              <a:gd name="connsiteX5" fmla="*/ 13648 w 4885898"/>
              <a:gd name="connsiteY5" fmla="*/ 723332 h 8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5898" h="873457">
                <a:moveTo>
                  <a:pt x="13648" y="723332"/>
                </a:moveTo>
                <a:lnTo>
                  <a:pt x="4449170" y="13648"/>
                </a:lnTo>
                <a:lnTo>
                  <a:pt x="4885898" y="0"/>
                </a:lnTo>
                <a:lnTo>
                  <a:pt x="1146412" y="859809"/>
                </a:lnTo>
                <a:lnTo>
                  <a:pt x="0" y="873457"/>
                </a:lnTo>
                <a:lnTo>
                  <a:pt x="13648" y="723332"/>
                </a:lnTo>
                <a:close/>
              </a:path>
            </a:pathLst>
          </a:cu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660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880k ESALs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2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50878"/>
            <a:ext cx="9144000" cy="478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1743075" y="3701550"/>
            <a:ext cx="2667000" cy="2138362"/>
          </a:xfrm>
          <a:custGeom>
            <a:avLst/>
            <a:gdLst>
              <a:gd name="connsiteX0" fmla="*/ 0 w 2667000"/>
              <a:gd name="connsiteY0" fmla="*/ 2133600 h 2138362"/>
              <a:gd name="connsiteX1" fmla="*/ 2143125 w 2667000"/>
              <a:gd name="connsiteY1" fmla="*/ 0 h 2138362"/>
              <a:gd name="connsiteX2" fmla="*/ 2667000 w 2667000"/>
              <a:gd name="connsiteY2" fmla="*/ 100012 h 2138362"/>
              <a:gd name="connsiteX3" fmla="*/ 1033463 w 2667000"/>
              <a:gd name="connsiteY3" fmla="*/ 2138362 h 2138362"/>
              <a:gd name="connsiteX4" fmla="*/ 0 w 2667000"/>
              <a:gd name="connsiteY4" fmla="*/ 2133600 h 213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000" h="2138362">
                <a:moveTo>
                  <a:pt x="0" y="2133600"/>
                </a:moveTo>
                <a:lnTo>
                  <a:pt x="2143125" y="0"/>
                </a:lnTo>
                <a:lnTo>
                  <a:pt x="2667000" y="100012"/>
                </a:lnTo>
                <a:lnTo>
                  <a:pt x="1033463" y="2138362"/>
                </a:lnTo>
                <a:lnTo>
                  <a:pt x="0" y="2133600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0" rtlCol="0" anchor="ctr">
            <a:scene3d>
              <a:camera prst="orthographicFront">
                <a:rot lat="0" lon="0" rev="2880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5.6M Vehicles, 1.6M  ESALs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US-280 High Traffic Preservation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9767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Cold Climate Sections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3040" y="1207008"/>
            <a:ext cx="6190488" cy="4636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2" y="2148840"/>
            <a:ext cx="3145536" cy="23622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0448" y="2130552"/>
            <a:ext cx="3145536" cy="238372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7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07744"/>
            <a:ext cx="9144000" cy="4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21392"/>
            <a:ext cx="9144000" cy="4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Cold Climate Sections</a:t>
            </a:r>
            <a:endParaRPr lang="en-US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667000" y="1107744"/>
            <a:ext cx="457200" cy="4695092"/>
            <a:chOff x="2667000" y="1107744"/>
            <a:chExt cx="457200" cy="4695092"/>
          </a:xfrm>
        </p:grpSpPr>
        <p:cxnSp>
          <p:nvCxnSpPr>
            <p:cNvPr id="11" name="Straight Connector 10"/>
            <p:cNvCxnSpPr/>
            <p:nvPr/>
          </p:nvCxnSpPr>
          <p:spPr>
            <a:xfrm flipH="1" flipV="1">
              <a:off x="2743200" y="4724400"/>
              <a:ext cx="381000" cy="107843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667000" y="4419600"/>
              <a:ext cx="76200" cy="3048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667000" y="1107744"/>
              <a:ext cx="0" cy="33118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2667000" y="3200400"/>
            <a:ext cx="6248400" cy="2548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87679" y="2895600"/>
            <a:ext cx="415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710 ADT with 8% Heavy Commercial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4648200"/>
            <a:ext cx="447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16,500 ADT with 3% Heavy Commercial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8816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rgbClr val="FFFF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rgbClr val="FFFF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rgbClr val="FFFF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rgbClr val="FFFF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rgbClr val="FFFF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rgbClr val="FFFF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229390</TotalTime>
  <Words>661</Words>
  <Application>Microsoft Office PowerPoint</Application>
  <PresentationFormat>On-screen Show (4:3)</PresentationFormat>
  <Paragraphs>140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3_Office Theme</vt:lpstr>
      <vt:lpstr>6_Office Theme</vt:lpstr>
      <vt:lpstr>1_Office Theme</vt:lpstr>
      <vt:lpstr>7_Office Theme</vt:lpstr>
      <vt:lpstr>9_Office Theme</vt:lpstr>
      <vt:lpstr>NCAT Pavement Test Track</vt:lpstr>
      <vt:lpstr>PowerPoint Presentation</vt:lpstr>
      <vt:lpstr>Background</vt:lpstr>
      <vt:lpstr>Preservation Group (PG) Experiment</vt:lpstr>
      <vt:lpstr>Preservation Options Studied</vt:lpstr>
      <vt:lpstr>Lee Road 159 Low Traffic Preservation</vt:lpstr>
      <vt:lpstr>US-280 High Traffic Preservation</vt:lpstr>
      <vt:lpstr>Cold Climate Sections</vt:lpstr>
      <vt:lpstr>Cold Climate Sections</vt:lpstr>
      <vt:lpstr>Similar Findings</vt:lpstr>
      <vt:lpstr>Benefits = f(Pretreatment Condition)</vt:lpstr>
      <vt:lpstr>Benefits = f(Pretreatment Condition)</vt:lpstr>
      <vt:lpstr>Benefits = f(Pretreatment Condition)</vt:lpstr>
      <vt:lpstr>Benefits = f(Pretreatment Condition)</vt:lpstr>
      <vt:lpstr>Benefits = f(Pretreatment Condition)</vt:lpstr>
      <vt:lpstr>Benefits = f(Pretreatment Condition)</vt:lpstr>
      <vt:lpstr>Benefits = f(Pretreatment Condition)</vt:lpstr>
      <vt:lpstr>Summary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</dc:title>
  <dc:creator>Auburn University</dc:creator>
  <cp:lastModifiedBy>Buzz Powell</cp:lastModifiedBy>
  <cp:revision>1028</cp:revision>
  <cp:lastPrinted>2012-12-12T19:53:00Z</cp:lastPrinted>
  <dcterms:created xsi:type="dcterms:W3CDTF">2010-07-08T14:10:19Z</dcterms:created>
  <dcterms:modified xsi:type="dcterms:W3CDTF">2018-05-09T10:21:02Z</dcterms:modified>
</cp:coreProperties>
</file>