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0" r:id="rId3"/>
    <p:sldId id="257" r:id="rId4"/>
    <p:sldId id="294" r:id="rId5"/>
    <p:sldId id="295" r:id="rId6"/>
    <p:sldId id="296" r:id="rId7"/>
    <p:sldId id="299" r:id="rId8"/>
    <p:sldId id="300" r:id="rId9"/>
    <p:sldId id="28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 autoAdjust="0"/>
    <p:restoredTop sz="9466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16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B35610-C274-40C8-8AB4-4DDF3806433D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10DE2A-BDB0-42A0-8DC8-DBBEEAE37F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00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1EF7D7-4306-43A4-8B8A-A9DD43002F00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6EC537-F63B-4CC6-91CA-D55ED4FF2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0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EC537-F63B-4CC6-91CA-D55ED4FF226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69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EC537-F63B-4CC6-91CA-D55ED4FF226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EC537-F63B-4CC6-91CA-D55ED4FF226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52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EC537-F63B-4CC6-91CA-D55ED4FF226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56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EC537-F63B-4CC6-91CA-D55ED4FF22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48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EC537-F63B-4CC6-91CA-D55ED4FF226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58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EC537-F63B-4CC6-91CA-D55ED4FF226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45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EC537-F63B-4CC6-91CA-D55ED4FF226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27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EC537-F63B-4CC6-91CA-D55ED4FF226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20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944C-B6CE-43A6-8360-36763E578312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77AC57-CC63-40BE-A559-E19E74C7D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944C-B6CE-43A6-8360-36763E578312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AC57-CC63-40BE-A559-E19E74C7D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944C-B6CE-43A6-8360-36763E578312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AC57-CC63-40BE-A559-E19E74C7D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E8944C-B6CE-43A6-8360-36763E578312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077AC57-CC63-40BE-A559-E19E74C7D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944C-B6CE-43A6-8360-36763E578312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AC57-CC63-40BE-A559-E19E74C7D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944C-B6CE-43A6-8360-36763E578312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AC57-CC63-40BE-A559-E19E74C7D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AC57-CC63-40BE-A559-E19E74C7D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944C-B6CE-43A6-8360-36763E578312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944C-B6CE-43A6-8360-36763E578312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AC57-CC63-40BE-A559-E19E74C7D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944C-B6CE-43A6-8360-36763E578312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7AC57-CC63-40BE-A559-E19E74C7D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E8944C-B6CE-43A6-8360-36763E578312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77AC57-CC63-40BE-A559-E19E74C7D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944C-B6CE-43A6-8360-36763E578312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77AC57-CC63-40BE-A559-E19E74C7D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E8944C-B6CE-43A6-8360-36763E578312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077AC57-CC63-40BE-A559-E19E74C7D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May 8-9, 2018</a:t>
            </a:r>
          </a:p>
          <a:p>
            <a:r>
              <a:rPr lang="en-US" dirty="0"/>
              <a:t>Orange Beach, AL.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2018 ACEA Annual Conference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Carry-over Requests</a:t>
            </a:r>
          </a:p>
          <a:p>
            <a:endParaRPr lang="en-US" dirty="0"/>
          </a:p>
          <a:p>
            <a:r>
              <a:rPr lang="en-US" dirty="0"/>
              <a:t>Funding Agreements</a:t>
            </a:r>
          </a:p>
          <a:p>
            <a:pPr lvl="1"/>
            <a:endParaRPr lang="en-US" dirty="0"/>
          </a:p>
          <a:p>
            <a:r>
              <a:rPr lang="en-US" dirty="0"/>
              <a:t>HRRR Funds</a:t>
            </a:r>
          </a:p>
          <a:p>
            <a:endParaRPr lang="en-US" dirty="0"/>
          </a:p>
          <a:p>
            <a:r>
              <a:rPr lang="en-US" dirty="0"/>
              <a:t>STACC Program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Memo 2018-8</a:t>
            </a:r>
          </a:p>
          <a:p>
            <a:endParaRPr lang="en-US" dirty="0"/>
          </a:p>
          <a:p>
            <a:pPr lvl="1"/>
            <a:r>
              <a:rPr lang="en-US" dirty="0"/>
              <a:t>Requests have not been submitted to the Transportation Director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 Federal Aid Balance sheets today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Carry-over Requests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Clr>
                <a:schemeClr val="accent2"/>
              </a:buClr>
            </a:pPr>
            <a:endParaRPr lang="en-US" sz="2600" dirty="0">
              <a:solidFill>
                <a:schemeClr val="tx1"/>
              </a:solidFill>
            </a:endParaRPr>
          </a:p>
          <a:p>
            <a:r>
              <a:rPr lang="en-US" dirty="0"/>
              <a:t>Possible new look coming soon</a:t>
            </a:r>
          </a:p>
          <a:p>
            <a:pPr lvl="1"/>
            <a:endParaRPr lang="en-US" dirty="0"/>
          </a:p>
          <a:p>
            <a:r>
              <a:rPr lang="en-US" dirty="0"/>
              <a:t>Memo 2017-11</a:t>
            </a:r>
          </a:p>
          <a:p>
            <a:pPr lvl="1"/>
            <a:r>
              <a:rPr lang="en-US" dirty="0"/>
              <a:t>E-mailing agreements now</a:t>
            </a:r>
          </a:p>
          <a:p>
            <a:pPr lvl="2"/>
            <a:r>
              <a:rPr lang="en-US" dirty="0"/>
              <a:t>Print all attachments</a:t>
            </a:r>
          </a:p>
          <a:p>
            <a:pPr lvl="1"/>
            <a:r>
              <a:rPr lang="en-US" dirty="0"/>
              <a:t>Make sure signed and sealed</a:t>
            </a:r>
          </a:p>
          <a:p>
            <a:pPr lvl="1"/>
            <a:r>
              <a:rPr lang="en-US" dirty="0"/>
              <a:t>We only need one original returned</a:t>
            </a:r>
          </a:p>
          <a:p>
            <a:pPr marL="77724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Funding Agreements</a:t>
            </a:r>
          </a:p>
        </p:txBody>
      </p:sp>
    </p:spTree>
    <p:extLst>
      <p:ext uri="{BB962C8B-B14F-4D97-AF65-F5344CB8AC3E}">
        <p14:creationId xmlns:p14="http://schemas.microsoft.com/office/powerpoint/2010/main" val="386807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Memo 2018-14</a:t>
            </a:r>
          </a:p>
          <a:p>
            <a:pPr lvl="1"/>
            <a:r>
              <a:rPr lang="en-US" sz="2600" dirty="0"/>
              <a:t>U.S.C. – HRRR Special Rule</a:t>
            </a:r>
          </a:p>
          <a:p>
            <a:pPr lvl="1"/>
            <a:r>
              <a:rPr lang="en-US" sz="2600" dirty="0"/>
              <a:t>Available to Counties, Cities, and Towns</a:t>
            </a:r>
          </a:p>
          <a:p>
            <a:pPr lvl="1"/>
            <a:r>
              <a:rPr lang="en-US" sz="2600" dirty="0"/>
              <a:t>Rural major and minor collectors and local roads</a:t>
            </a:r>
          </a:p>
          <a:p>
            <a:pPr lvl="1"/>
            <a:r>
              <a:rPr lang="en-US" sz="2600" dirty="0"/>
              <a:t>Outside urban area</a:t>
            </a:r>
          </a:p>
          <a:p>
            <a:pPr lvl="1"/>
            <a:r>
              <a:rPr lang="en-US" sz="2600" dirty="0"/>
              <a:t>$4,124,978 in Federal</a:t>
            </a:r>
          </a:p>
          <a:p>
            <a:pPr lvl="2"/>
            <a:r>
              <a:rPr lang="en-US" sz="2300" dirty="0"/>
              <a:t>Generally a 10% match</a:t>
            </a:r>
          </a:p>
          <a:p>
            <a:pPr lvl="1"/>
            <a:r>
              <a:rPr lang="en-US" sz="2600" dirty="0"/>
              <a:t>Obligated prior to September 30, 2019</a:t>
            </a:r>
          </a:p>
          <a:p>
            <a:pPr lvl="1"/>
            <a:endParaRPr lang="en-US" sz="2600" dirty="0"/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HRRR Program</a:t>
            </a:r>
          </a:p>
        </p:txBody>
      </p:sp>
    </p:spTree>
    <p:extLst>
      <p:ext uri="{BB962C8B-B14F-4D97-AF65-F5344CB8AC3E}">
        <p14:creationId xmlns:p14="http://schemas.microsoft.com/office/powerpoint/2010/main" val="120388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Class Opportunities</a:t>
            </a:r>
          </a:p>
          <a:p>
            <a:pPr lvl="1"/>
            <a:r>
              <a:rPr lang="en-US" sz="2600" dirty="0"/>
              <a:t>Pelham, April 17</a:t>
            </a:r>
            <a:r>
              <a:rPr lang="en-US" sz="2600" baseline="30000" dirty="0"/>
              <a:t>th</a:t>
            </a:r>
            <a:endParaRPr lang="en-US" sz="2600" dirty="0"/>
          </a:p>
          <a:p>
            <a:pPr lvl="1"/>
            <a:r>
              <a:rPr lang="en-US" sz="2600" dirty="0"/>
              <a:t>Huntsville, April 18</a:t>
            </a:r>
            <a:r>
              <a:rPr lang="en-US" sz="2600" baseline="30000" dirty="0"/>
              <a:t>th</a:t>
            </a:r>
            <a:endParaRPr lang="en-US" sz="2600" dirty="0"/>
          </a:p>
          <a:p>
            <a:pPr lvl="1"/>
            <a:r>
              <a:rPr lang="en-US" sz="2600" dirty="0"/>
              <a:t>Montgomery, May 15</a:t>
            </a:r>
            <a:r>
              <a:rPr lang="en-US" sz="2600" baseline="30000" dirty="0"/>
              <a:t>th</a:t>
            </a:r>
            <a:endParaRPr lang="en-US" sz="2600" dirty="0"/>
          </a:p>
          <a:p>
            <a:pPr lvl="1"/>
            <a:r>
              <a:rPr lang="en-US" sz="2600" dirty="0"/>
              <a:t>Mobile, May 17</a:t>
            </a:r>
            <a:r>
              <a:rPr lang="en-US" sz="2600" baseline="30000" dirty="0"/>
              <a:t>th</a:t>
            </a:r>
          </a:p>
          <a:p>
            <a:r>
              <a:rPr lang="en-US" sz="2800" dirty="0"/>
              <a:t>Learning Opportunities</a:t>
            </a:r>
          </a:p>
          <a:p>
            <a:pPr lvl="1"/>
            <a:r>
              <a:rPr lang="en-US" sz="2600" dirty="0"/>
              <a:t>Details of the Program</a:t>
            </a:r>
          </a:p>
          <a:p>
            <a:pPr lvl="1"/>
            <a:r>
              <a:rPr lang="en-US" sz="2600" dirty="0"/>
              <a:t>Its Intent</a:t>
            </a:r>
          </a:p>
          <a:p>
            <a:pPr lvl="1"/>
            <a:r>
              <a:rPr lang="en-US" sz="2600" dirty="0"/>
              <a:t>Application Process</a:t>
            </a:r>
          </a:p>
          <a:p>
            <a:pPr marL="0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219200"/>
          </a:xfrm>
        </p:spPr>
        <p:txBody>
          <a:bodyPr>
            <a:normAutofit/>
          </a:bodyPr>
          <a:lstStyle/>
          <a:p>
            <a:r>
              <a:rPr lang="en-US" dirty="0"/>
              <a:t>HRRR Program</a:t>
            </a:r>
          </a:p>
        </p:txBody>
      </p:sp>
    </p:spTree>
    <p:extLst>
      <p:ext uri="{BB962C8B-B14F-4D97-AF65-F5344CB8AC3E}">
        <p14:creationId xmlns:p14="http://schemas.microsoft.com/office/powerpoint/2010/main" val="125013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Run out of LTAP Office with assistance from STACC Committee</a:t>
            </a:r>
          </a:p>
          <a:p>
            <a:pPr lvl="0"/>
            <a:r>
              <a:rPr lang="en-US" sz="2800" dirty="0"/>
              <a:t>Geared toward smaller Counties and Cities</a:t>
            </a:r>
          </a:p>
          <a:p>
            <a:pPr lvl="1"/>
            <a:r>
              <a:rPr lang="en-US" sz="2600" dirty="0"/>
              <a:t>Counties &lt; 50,000</a:t>
            </a:r>
          </a:p>
          <a:p>
            <a:pPr lvl="1"/>
            <a:r>
              <a:rPr lang="en-US" sz="2600" dirty="0"/>
              <a:t>Cities &lt; 15,000</a:t>
            </a:r>
          </a:p>
          <a:p>
            <a:pPr lvl="1"/>
            <a:r>
              <a:rPr lang="en-US" sz="2600" dirty="0"/>
              <a:t>Lack of:</a:t>
            </a:r>
          </a:p>
          <a:p>
            <a:pPr lvl="2"/>
            <a:r>
              <a:rPr lang="en-US" sz="2300" dirty="0"/>
              <a:t>Personnel Resources</a:t>
            </a:r>
          </a:p>
          <a:p>
            <a:pPr lvl="2"/>
            <a:r>
              <a:rPr lang="en-US" sz="2300" dirty="0"/>
              <a:t>Expertise</a:t>
            </a:r>
          </a:p>
          <a:p>
            <a:pPr lvl="2"/>
            <a:r>
              <a:rPr lang="en-US" sz="2300" dirty="0"/>
              <a:t>Monetary Resources </a:t>
            </a:r>
            <a:endParaRPr lang="en-US" sz="2800" dirty="0"/>
          </a:p>
          <a:p>
            <a:endParaRPr lang="en-US" sz="2800" dirty="0"/>
          </a:p>
          <a:p>
            <a:pPr lvl="1"/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2192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Safety Technical Assistance for Counties and Cities (STACC)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63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Similar to EBIT</a:t>
            </a:r>
          </a:p>
          <a:p>
            <a:pPr lvl="0"/>
            <a:r>
              <a:rPr lang="en-US" sz="2800" dirty="0"/>
              <a:t>Approximately $400,000</a:t>
            </a:r>
          </a:p>
          <a:p>
            <a:endParaRPr lang="en-US" sz="2800" dirty="0"/>
          </a:p>
          <a:p>
            <a:pPr lvl="1"/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2192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Safety Technical Assistance for Counties and Cities (STACC)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797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9050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tx2">
                    <a:lumMod val="90000"/>
                  </a:schemeClr>
                </a:solidFill>
              </a:rPr>
              <a:t>Any</a:t>
            </a:r>
          </a:p>
          <a:p>
            <a:pPr algn="ctr"/>
            <a:r>
              <a:rPr lang="en-US" sz="7200" dirty="0">
                <a:solidFill>
                  <a:schemeClr val="tx2">
                    <a:lumMod val="90000"/>
                  </a:schemeClr>
                </a:solidFill>
              </a:rPr>
              <a:t>Questions????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5123</TotalTime>
  <Words>215</Words>
  <Application>Microsoft Office PowerPoint</Application>
  <PresentationFormat>On-screen Show (4:3)</PresentationFormat>
  <Paragraphs>73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Paper</vt:lpstr>
      <vt:lpstr>2018 ACEA Annual Conference</vt:lpstr>
      <vt:lpstr>PowerPoint Presentation</vt:lpstr>
      <vt:lpstr>Carry-over Requests</vt:lpstr>
      <vt:lpstr>Funding Agreements</vt:lpstr>
      <vt:lpstr>HRRR Program</vt:lpstr>
      <vt:lpstr>HRRR Program</vt:lpstr>
      <vt:lpstr>Safety Technical Assistance for Counties and Cities (STACC) Program</vt:lpstr>
      <vt:lpstr>Safety Technical Assistance for Counties and Cities (STACC) Program</vt:lpstr>
      <vt:lpstr>PowerPoint Presentation</vt:lpstr>
    </vt:vector>
  </TitlesOfParts>
  <Company>ALDOT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 ACEA Annual Conference</dc:title>
  <dc:creator>Administrator</dc:creator>
  <cp:lastModifiedBy>Hora, Michael</cp:lastModifiedBy>
  <cp:revision>419</cp:revision>
  <cp:lastPrinted>2017-05-09T15:41:03Z</cp:lastPrinted>
  <dcterms:created xsi:type="dcterms:W3CDTF">2009-04-07T14:09:38Z</dcterms:created>
  <dcterms:modified xsi:type="dcterms:W3CDTF">2018-05-09T17:59:48Z</dcterms:modified>
</cp:coreProperties>
</file>