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5"/>
  </p:notesMasterIdLst>
  <p:sldIdLst>
    <p:sldId id="351" r:id="rId2"/>
    <p:sldId id="352" r:id="rId3"/>
    <p:sldId id="354" r:id="rId4"/>
    <p:sldId id="353" r:id="rId5"/>
    <p:sldId id="315" r:id="rId6"/>
    <p:sldId id="344" r:id="rId7"/>
    <p:sldId id="345" r:id="rId8"/>
    <p:sldId id="346" r:id="rId9"/>
    <p:sldId id="355" r:id="rId10"/>
    <p:sldId id="356" r:id="rId11"/>
    <p:sldId id="358" r:id="rId12"/>
    <p:sldId id="359" r:id="rId13"/>
    <p:sldId id="360" r:id="rId14"/>
    <p:sldId id="361" r:id="rId15"/>
    <p:sldId id="362" r:id="rId16"/>
    <p:sldId id="363" r:id="rId17"/>
    <p:sldId id="364" r:id="rId18"/>
    <p:sldId id="369" r:id="rId19"/>
    <p:sldId id="370" r:id="rId20"/>
    <p:sldId id="371" r:id="rId21"/>
    <p:sldId id="372" r:id="rId22"/>
    <p:sldId id="373" r:id="rId23"/>
    <p:sldId id="377"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6641" autoAdjust="0"/>
  </p:normalViewPr>
  <p:slideViewPr>
    <p:cSldViewPr>
      <p:cViewPr varScale="1">
        <p:scale>
          <a:sx n="75" d="100"/>
          <a:sy n="75" d="100"/>
        </p:scale>
        <p:origin x="366" y="78"/>
      </p:cViewPr>
      <p:guideLst>
        <p:guide orient="horz" pos="2160"/>
        <p:guide pos="2880"/>
      </p:guideLst>
    </p:cSldViewPr>
  </p:slideViewPr>
  <p:outlineViewPr>
    <p:cViewPr>
      <p:scale>
        <a:sx n="33" d="100"/>
        <a:sy n="33" d="100"/>
      </p:scale>
      <p:origin x="0" y="144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583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83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83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583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D9EA4B12-63E3-46AF-B3C3-2B60B78F48F1}" type="slidenum">
              <a:rPr lang="en-US"/>
              <a:pPr/>
              <a:t>‹#›</a:t>
            </a:fld>
            <a:endParaRPr lang="en-US"/>
          </a:p>
        </p:txBody>
      </p:sp>
    </p:spTree>
    <p:extLst>
      <p:ext uri="{BB962C8B-B14F-4D97-AF65-F5344CB8AC3E}">
        <p14:creationId xmlns:p14="http://schemas.microsoft.com/office/powerpoint/2010/main" val="18080475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36947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2EDB70-A162-4FB9-90E7-E76D09C9B7E6}" type="slidenum">
              <a:rPr lang="en-US"/>
              <a:pPr/>
              <a:t>2</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69401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386"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638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6388" name="Rectangle 4"/>
          <p:cNvSpPr>
            <a:spLocks noGrp="1" noChangeArrowheads="1"/>
          </p:cNvSpPr>
          <p:nvPr>
            <p:ph type="dt" sz="quarter" idx="2"/>
          </p:nvPr>
        </p:nvSpPr>
        <p:spPr/>
        <p:txBody>
          <a:bodyPr/>
          <a:lstStyle>
            <a:lvl1pPr>
              <a:defRPr/>
            </a:lvl1pPr>
          </a:lstStyle>
          <a:p>
            <a:endParaRPr lang="en-US"/>
          </a:p>
        </p:txBody>
      </p:sp>
      <p:sp>
        <p:nvSpPr>
          <p:cNvPr id="16389" name="Rectangle 5"/>
          <p:cNvSpPr>
            <a:spLocks noGrp="1" noChangeArrowheads="1"/>
          </p:cNvSpPr>
          <p:nvPr>
            <p:ph type="ftr" sz="quarter" idx="3"/>
          </p:nvPr>
        </p:nvSpPr>
        <p:spPr/>
        <p:txBody>
          <a:bodyPr/>
          <a:lstStyle>
            <a:lvl1pPr>
              <a:defRPr/>
            </a:lvl1pPr>
          </a:lstStyle>
          <a:p>
            <a:endParaRPr lang="en-US"/>
          </a:p>
        </p:txBody>
      </p:sp>
      <p:sp>
        <p:nvSpPr>
          <p:cNvPr id="16390" name="Rectangle 6"/>
          <p:cNvSpPr>
            <a:spLocks noGrp="1" noChangeArrowheads="1"/>
          </p:cNvSpPr>
          <p:nvPr>
            <p:ph type="sldNum" sz="quarter" idx="4"/>
          </p:nvPr>
        </p:nvSpPr>
        <p:spPr/>
        <p:txBody>
          <a:bodyPr/>
          <a:lstStyle>
            <a:lvl1pPr>
              <a:defRPr/>
            </a:lvl1pPr>
          </a:lstStyle>
          <a:p>
            <a:fld id="{B541F546-6162-434E-B720-DEA09198522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C56B89-3E08-4303-B07F-CC8238FCD63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E79FDB-911E-402E-9EA7-17FF39DD958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CEE349-EF83-48F8-842E-3FED293013E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174A22-E381-46DA-B53B-B57EDBA02B6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D1B337-5A31-4F3F-9C8B-9C54132E091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17AFAF0-5EAF-4EAC-900C-B54A2425193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EE38944-97C9-4B51-A572-B104DD1A7D0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0A9390B-01C5-44C7-B8A8-560C2570536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A1DD76-A034-4CF9-BB2E-B2E5E35EDB9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4781C4-3F45-4FA8-B5AD-D0A971442C9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36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US"/>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C76AC8E1-B7F6-4886-BE1B-1C6B94B88AF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990600"/>
            <a:ext cx="8686800" cy="1165225"/>
          </a:xfrm>
          <a:noFill/>
          <a:extLst>
            <a:ext uri="{909E8E84-426E-40dd-AFC4-6F175D3DCCD1}">
              <a14:hiddenFill xmlns:a14="http://schemas.microsoft.com/office/drawing/2010/main" xmlns="">
                <a:solidFill>
                  <a:srgbClr val="FFFFFF"/>
                </a:solidFill>
              </a14:hiddenFill>
            </a:ext>
          </a:extLst>
        </p:spPr>
        <p:txBody>
          <a:bodyPr/>
          <a:lstStyle/>
          <a:p>
            <a:r>
              <a:rPr lang="en-US" b="1" dirty="0">
                <a:effectLst/>
                <a:latin typeface="Georgia" pitchFamily="18" charset="0"/>
              </a:rPr>
              <a:t>INTERVIEWS, EVALUATIONS &amp; DISCIPLINE</a:t>
            </a:r>
          </a:p>
        </p:txBody>
      </p:sp>
      <p:sp>
        <p:nvSpPr>
          <p:cNvPr id="2051" name="Rectangle 3"/>
          <p:cNvSpPr>
            <a:spLocks noGrp="1" noChangeArrowheads="1"/>
          </p:cNvSpPr>
          <p:nvPr>
            <p:ph type="subTitle" idx="1"/>
          </p:nvPr>
        </p:nvSpPr>
        <p:spPr>
          <a:xfrm>
            <a:off x="914400" y="2209800"/>
            <a:ext cx="7315200" cy="990600"/>
          </a:xfrm>
          <a:noFill/>
          <a:extLst>
            <a:ext uri="{909E8E84-426E-40dd-AFC4-6F175D3DCCD1}">
              <a14:hiddenFill xmlns:a14="http://schemas.microsoft.com/office/drawing/2010/main" xmlns="">
                <a:solidFill>
                  <a:srgbClr val="FFFFFF"/>
                </a:solidFill>
              </a14:hiddenFill>
            </a:ext>
          </a:extLst>
        </p:spPr>
        <p:txBody>
          <a:bodyPr/>
          <a:lstStyle/>
          <a:p>
            <a:r>
              <a:rPr lang="en-US" dirty="0">
                <a:effectLst/>
                <a:latin typeface="Georgia" pitchFamily="18" charset="0"/>
              </a:rPr>
              <a:t> </a:t>
            </a:r>
          </a:p>
        </p:txBody>
      </p:sp>
      <p:sp>
        <p:nvSpPr>
          <p:cNvPr id="2052" name="Text Box 4"/>
          <p:cNvSpPr txBox="1">
            <a:spLocks noChangeArrowheads="1"/>
          </p:cNvSpPr>
          <p:nvPr/>
        </p:nvSpPr>
        <p:spPr bwMode="auto">
          <a:xfrm>
            <a:off x="2590800" y="3581400"/>
            <a:ext cx="3962400" cy="24837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lnSpc>
                <a:spcPct val="80000"/>
              </a:lnSpc>
              <a:spcBef>
                <a:spcPct val="50000"/>
              </a:spcBef>
            </a:pPr>
            <a:r>
              <a:rPr lang="en-US" dirty="0">
                <a:latin typeface="Georgia" pitchFamily="18" charset="0"/>
              </a:rPr>
              <a:t>Hope Curtis Hicks</a:t>
            </a:r>
          </a:p>
          <a:p>
            <a:pPr algn="ctr" eaLnBrk="1" hangingPunct="1">
              <a:lnSpc>
                <a:spcPct val="80000"/>
              </a:lnSpc>
              <a:spcBef>
                <a:spcPct val="50000"/>
              </a:spcBef>
            </a:pPr>
            <a:r>
              <a:rPr lang="en-US" dirty="0">
                <a:latin typeface="Georgia" pitchFamily="18" charset="0"/>
              </a:rPr>
              <a:t>Webb &amp; Eley, P.C.</a:t>
            </a:r>
          </a:p>
          <a:p>
            <a:pPr algn="ctr" eaLnBrk="1" hangingPunct="1">
              <a:lnSpc>
                <a:spcPct val="80000"/>
              </a:lnSpc>
              <a:spcBef>
                <a:spcPct val="50000"/>
              </a:spcBef>
            </a:pPr>
            <a:r>
              <a:rPr lang="en-US" dirty="0">
                <a:latin typeface="Georgia" pitchFamily="18" charset="0"/>
              </a:rPr>
              <a:t>Post Office Box 240909</a:t>
            </a:r>
          </a:p>
          <a:p>
            <a:pPr algn="ctr" eaLnBrk="1" hangingPunct="1">
              <a:lnSpc>
                <a:spcPct val="80000"/>
              </a:lnSpc>
              <a:spcBef>
                <a:spcPct val="50000"/>
              </a:spcBef>
            </a:pPr>
            <a:r>
              <a:rPr lang="en-US" dirty="0">
                <a:latin typeface="Georgia" pitchFamily="18" charset="0"/>
              </a:rPr>
              <a:t>Montgomery, Alabama 36124</a:t>
            </a:r>
          </a:p>
          <a:p>
            <a:pPr algn="ctr" eaLnBrk="1" hangingPunct="1">
              <a:lnSpc>
                <a:spcPct val="80000"/>
              </a:lnSpc>
              <a:spcBef>
                <a:spcPct val="50000"/>
              </a:spcBef>
            </a:pPr>
            <a:r>
              <a:rPr lang="en-US" dirty="0">
                <a:latin typeface="Georgia" pitchFamily="18" charset="0"/>
              </a:rPr>
              <a:t>(334) 262-1850</a:t>
            </a:r>
          </a:p>
          <a:p>
            <a:pPr algn="ctr" eaLnBrk="1" hangingPunct="1">
              <a:lnSpc>
                <a:spcPct val="80000"/>
              </a:lnSpc>
              <a:spcBef>
                <a:spcPct val="50000"/>
              </a:spcBef>
            </a:pPr>
            <a:r>
              <a:rPr lang="en-US" dirty="0" err="1">
                <a:latin typeface="Georgia" pitchFamily="18" charset="0"/>
              </a:rPr>
              <a:t>hhicks@webbeley.com</a:t>
            </a:r>
            <a:endParaRPr lang="en-US" dirty="0">
              <a:latin typeface="Georgia" pitchFamily="18" charset="0"/>
            </a:endParaRPr>
          </a:p>
          <a:p>
            <a:pPr algn="ctr" eaLnBrk="1" hangingPunct="1">
              <a:lnSpc>
                <a:spcPct val="80000"/>
              </a:lnSpc>
              <a:spcBef>
                <a:spcPct val="50000"/>
              </a:spcBef>
            </a:pPr>
            <a:endParaRPr lang="en-US" dirty="0">
              <a:latin typeface="Georgia" pitchFamily="18" charset="0"/>
            </a:endParaRPr>
          </a:p>
        </p:txBody>
      </p:sp>
    </p:spTree>
    <p:extLst>
      <p:ext uri="{BB962C8B-B14F-4D97-AF65-F5344CB8AC3E}">
        <p14:creationId xmlns:p14="http://schemas.microsoft.com/office/powerpoint/2010/main" val="2999842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xmlns="">
                <a:solidFill>
                  <a:srgbClr val="FFFFFF"/>
                </a:solidFill>
              </a14:hiddenFill>
            </a:ext>
          </a:extLst>
        </p:spPr>
        <p:txBody>
          <a:bodyPr/>
          <a:lstStyle/>
          <a:p>
            <a:r>
              <a:rPr lang="en-US" sz="4000" b="1" i="1" dirty="0">
                <a:effectLst/>
                <a:latin typeface="Georgia" pitchFamily="18" charset="0"/>
              </a:rPr>
              <a:t>Performance Appraisals</a:t>
            </a:r>
          </a:p>
        </p:txBody>
      </p:sp>
      <p:sp>
        <p:nvSpPr>
          <p:cNvPr id="4099" name="Rectangle 3"/>
          <p:cNvSpPr>
            <a:spLocks noGrp="1" noChangeArrowheads="1"/>
          </p:cNvSpPr>
          <p:nvPr>
            <p:ph type="body" idx="1"/>
          </p:nvPr>
        </p:nvSpPr>
        <p:spPr>
          <a:xfrm>
            <a:off x="1066800" y="1752600"/>
            <a:ext cx="7162800" cy="4343400"/>
          </a:xfrm>
          <a:noFill/>
          <a:extLst>
            <a:ext uri="{909E8E84-426E-40dd-AFC4-6F175D3DCCD1}">
              <a14:hiddenFill xmlns:a14="http://schemas.microsoft.com/office/drawing/2010/main" xmlns="">
                <a:solidFill>
                  <a:srgbClr val="FFFFFF"/>
                </a:solidFill>
              </a14:hiddenFill>
            </a:ext>
          </a:extLst>
        </p:spPr>
        <p:txBody>
          <a:bodyPr/>
          <a:lstStyle/>
          <a:p>
            <a:pPr marL="0" indent="0">
              <a:buSzTx/>
              <a:buNone/>
            </a:pPr>
            <a:r>
              <a:rPr lang="en-US" dirty="0">
                <a:effectLst/>
              </a:rPr>
              <a:t>Performance appraisals are an </a:t>
            </a:r>
            <a:r>
              <a:rPr lang="en-US" dirty="0">
                <a:effectLst/>
                <a:latin typeface="Georgia" pitchFamily="18" charset="0"/>
              </a:rPr>
              <a:t>ongoing</a:t>
            </a:r>
            <a:r>
              <a:rPr lang="en-US" dirty="0">
                <a:effectLst/>
              </a:rPr>
              <a:t> process of communication, feedback, evaluation and review, not a one-time effort.</a:t>
            </a:r>
          </a:p>
          <a:p>
            <a:pPr marL="609600" indent="-609600">
              <a:buFont typeface="Wingdings" pitchFamily="2" charset="2"/>
              <a:buNone/>
            </a:pPr>
            <a:endParaRPr lang="en-US" dirty="0">
              <a:effectLst/>
            </a:endParaRPr>
          </a:p>
          <a:p>
            <a:pPr marL="609600" indent="-609600">
              <a:buFont typeface="Wingdings" pitchFamily="2" charset="2"/>
              <a:buNone/>
            </a:pPr>
            <a:endParaRPr lang="en-US" dirty="0">
              <a:effectLst/>
            </a:endParaRPr>
          </a:p>
        </p:txBody>
      </p:sp>
    </p:spTree>
    <p:extLst>
      <p:ext uri="{BB962C8B-B14F-4D97-AF65-F5344CB8AC3E}">
        <p14:creationId xmlns:p14="http://schemas.microsoft.com/office/powerpoint/2010/main" val="2019031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i="1" dirty="0">
                <a:effectLst/>
                <a:latin typeface="Georgia" pitchFamily="18" charset="0"/>
              </a:rPr>
              <a:t>Performance reviews</a:t>
            </a:r>
          </a:p>
        </p:txBody>
      </p:sp>
      <p:sp>
        <p:nvSpPr>
          <p:cNvPr id="3" name="Content Placeholder 2"/>
          <p:cNvSpPr>
            <a:spLocks noGrp="1"/>
          </p:cNvSpPr>
          <p:nvPr>
            <p:ph idx="1"/>
          </p:nvPr>
        </p:nvSpPr>
        <p:spPr>
          <a:xfrm>
            <a:off x="838200" y="1828800"/>
            <a:ext cx="7467600" cy="4267200"/>
          </a:xfrm>
        </p:spPr>
        <p:txBody>
          <a:bodyPr/>
          <a:lstStyle/>
          <a:p>
            <a:pPr marL="0" indent="0">
              <a:buSzTx/>
              <a:buNone/>
            </a:pPr>
            <a:r>
              <a:rPr lang="en-US" dirty="0">
                <a:latin typeface="Georgia" pitchFamily="18" charset="0"/>
              </a:rPr>
              <a:t>Performance reviews benefit everyone.  Employees benefit from the review process because they understand what the goals of the department are, where they fit into the department, and what is expected of them.  Employees need to know, “How am I doing?”</a:t>
            </a:r>
          </a:p>
        </p:txBody>
      </p:sp>
    </p:spTree>
    <p:extLst>
      <p:ext uri="{BB962C8B-B14F-4D97-AF65-F5344CB8AC3E}">
        <p14:creationId xmlns:p14="http://schemas.microsoft.com/office/powerpoint/2010/main" val="3420700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381000"/>
            <a:ext cx="8229600" cy="22860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4000" b="1" i="1" dirty="0">
                <a:effectLst/>
                <a:latin typeface="Georgia" pitchFamily="18" charset="0"/>
              </a:rPr>
              <a:t>Accurate Performance Appraisals</a:t>
            </a:r>
          </a:p>
        </p:txBody>
      </p:sp>
      <p:sp>
        <p:nvSpPr>
          <p:cNvPr id="48131" name="Rectangle 3"/>
          <p:cNvSpPr>
            <a:spLocks noGrp="1" noChangeArrowheads="1"/>
          </p:cNvSpPr>
          <p:nvPr>
            <p:ph type="body" idx="1"/>
          </p:nvPr>
        </p:nvSpPr>
        <p:spPr>
          <a:xfrm>
            <a:off x="533400" y="2590800"/>
            <a:ext cx="7924800" cy="26670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SzTx/>
              <a:buNone/>
            </a:pPr>
            <a:r>
              <a:rPr lang="en-US" sz="2800" dirty="0">
                <a:effectLst/>
                <a:latin typeface="Georgia" pitchFamily="18" charset="0"/>
              </a:rPr>
              <a:t>Accurate performance appraisals benefit the County in assessing promotions, disciplinary actions and terminations. They also are beneficial if claims are filed.</a:t>
            </a:r>
          </a:p>
        </p:txBody>
      </p:sp>
    </p:spTree>
    <p:extLst>
      <p:ext uri="{BB962C8B-B14F-4D97-AF65-F5344CB8AC3E}">
        <p14:creationId xmlns:p14="http://schemas.microsoft.com/office/powerpoint/2010/main" val="3817751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381000"/>
            <a:ext cx="8229600" cy="1828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4000" b="1" i="1" dirty="0">
                <a:effectLst/>
                <a:latin typeface="Georgia" pitchFamily="18" charset="0"/>
              </a:rPr>
              <a:t>Proper Way to Complete </a:t>
            </a:r>
            <a:br>
              <a:rPr lang="en-US" sz="4000" b="1" i="1" dirty="0">
                <a:effectLst/>
                <a:latin typeface="Georgia" pitchFamily="18" charset="0"/>
              </a:rPr>
            </a:br>
            <a:r>
              <a:rPr lang="en-US" sz="4000" b="1" i="1" dirty="0">
                <a:effectLst/>
                <a:latin typeface="Georgia" pitchFamily="18" charset="0"/>
              </a:rPr>
              <a:t>an Appraisal</a:t>
            </a:r>
          </a:p>
        </p:txBody>
      </p:sp>
      <p:sp>
        <p:nvSpPr>
          <p:cNvPr id="49155" name="Rectangle 3"/>
          <p:cNvSpPr>
            <a:spLocks noGrp="1" noChangeArrowheads="1"/>
          </p:cNvSpPr>
          <p:nvPr>
            <p:ph type="body" idx="1"/>
          </p:nvPr>
        </p:nvSpPr>
        <p:spPr>
          <a:xfrm>
            <a:off x="457200" y="2590800"/>
            <a:ext cx="8229600" cy="3657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SzTx/>
              <a:buNone/>
            </a:pPr>
            <a:r>
              <a:rPr lang="en-US" sz="2800" dirty="0">
                <a:effectLst/>
                <a:latin typeface="Georgia" pitchFamily="18" charset="0"/>
              </a:rPr>
              <a:t>Review performance for the entire review period:  do not base your judgment on recent events or isolated incidents.  </a:t>
            </a:r>
          </a:p>
          <a:p>
            <a:pPr marL="0" indent="0">
              <a:buSzTx/>
              <a:buNone/>
            </a:pPr>
            <a:endParaRPr lang="en-US" sz="2800" b="1" dirty="0">
              <a:effectLst/>
              <a:latin typeface="Georgia" pitchFamily="18" charset="0"/>
            </a:endParaRPr>
          </a:p>
          <a:p>
            <a:pPr marL="0" indent="0">
              <a:buSzTx/>
              <a:buNone/>
            </a:pPr>
            <a:r>
              <a:rPr lang="en-US" sz="2800" b="1" dirty="0">
                <a:effectLst/>
                <a:latin typeface="Georgia" pitchFamily="18" charset="0"/>
              </a:rPr>
              <a:t>Maintain records of significant performance events which should be shared with the employee as they occur.</a:t>
            </a:r>
            <a:endParaRPr lang="en-US" sz="2800" dirty="0">
              <a:effectLst/>
              <a:latin typeface="Georgia" pitchFamily="18" charset="0"/>
            </a:endParaRPr>
          </a:p>
        </p:txBody>
      </p:sp>
    </p:spTree>
    <p:extLst>
      <p:ext uri="{BB962C8B-B14F-4D97-AF65-F5344CB8AC3E}">
        <p14:creationId xmlns:p14="http://schemas.microsoft.com/office/powerpoint/2010/main" val="3429077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381000"/>
            <a:ext cx="8229600" cy="22860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4000" b="1" i="1" dirty="0">
                <a:effectLst/>
                <a:latin typeface="Georgia" pitchFamily="18" charset="0"/>
              </a:rPr>
              <a:t>Proper Way to Complete an Appraisal - continued</a:t>
            </a:r>
          </a:p>
        </p:txBody>
      </p:sp>
      <p:sp>
        <p:nvSpPr>
          <p:cNvPr id="50179" name="Rectangle 3"/>
          <p:cNvSpPr>
            <a:spLocks noGrp="1" noChangeArrowheads="1"/>
          </p:cNvSpPr>
          <p:nvPr>
            <p:ph type="body" idx="1"/>
          </p:nvPr>
        </p:nvSpPr>
        <p:spPr>
          <a:xfrm>
            <a:off x="457200" y="2819400"/>
            <a:ext cx="8229600" cy="3276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SzTx/>
              <a:buNone/>
            </a:pPr>
            <a:r>
              <a:rPr lang="en-US" dirty="0">
                <a:effectLst/>
                <a:latin typeface="Georgia" pitchFamily="18" charset="0"/>
              </a:rPr>
              <a:t>Appraise performance and not personality.  Comments should relate only to the person’s ability to do the assigned work.</a:t>
            </a:r>
          </a:p>
          <a:p>
            <a:pPr marL="609600" indent="-609600">
              <a:buSzTx/>
              <a:buFont typeface="Wingdings" pitchFamily="2" charset="2"/>
              <a:buNone/>
            </a:pPr>
            <a:endParaRPr lang="en-US" dirty="0">
              <a:effectLst/>
            </a:endParaRPr>
          </a:p>
        </p:txBody>
      </p:sp>
    </p:spTree>
    <p:extLst>
      <p:ext uri="{BB962C8B-B14F-4D97-AF65-F5344CB8AC3E}">
        <p14:creationId xmlns:p14="http://schemas.microsoft.com/office/powerpoint/2010/main" val="1955585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4000" b="1" i="1">
                <a:effectLst/>
                <a:latin typeface="Georgia" pitchFamily="18" charset="0"/>
              </a:rPr>
              <a:t>Proper Way to Complete an Appraisal - continued</a:t>
            </a:r>
          </a:p>
        </p:txBody>
      </p:sp>
      <p:sp>
        <p:nvSpPr>
          <p:cNvPr id="52227" name="Rectangle 3"/>
          <p:cNvSpPr>
            <a:spLocks noGrp="1" noChangeArrowheads="1"/>
          </p:cNvSpPr>
          <p:nvPr>
            <p:ph type="body" idx="1"/>
          </p:nvPr>
        </p:nvSpPr>
        <p:spPr>
          <a:xfrm>
            <a:off x="457200" y="2286000"/>
            <a:ext cx="82296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lnSpc>
                <a:spcPct val="90000"/>
              </a:lnSpc>
              <a:buSzTx/>
              <a:buNone/>
            </a:pPr>
            <a:r>
              <a:rPr lang="en-US" sz="2800" dirty="0">
                <a:effectLst/>
                <a:latin typeface="Georgia" pitchFamily="18" charset="0"/>
              </a:rPr>
              <a:t>Avoid the tendency to overate performance with Excellent/Outstanding.  Prepare the appraisal in terms of actual performance on the basis of facts and records so that the employee can be shown how well he/she is doing in the position, where the strengths lie, and develop a plan that enhances the employee’s professional growth and skills or what areas need development and how those areas can be improved.</a:t>
            </a:r>
          </a:p>
        </p:txBody>
      </p:sp>
    </p:spTree>
    <p:extLst>
      <p:ext uri="{BB962C8B-B14F-4D97-AF65-F5344CB8AC3E}">
        <p14:creationId xmlns:p14="http://schemas.microsoft.com/office/powerpoint/2010/main" val="4005596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4000" b="1" i="1">
                <a:effectLst/>
                <a:latin typeface="Georgia" pitchFamily="18" charset="0"/>
              </a:rPr>
              <a:t>Proper Way to Complete an Appraisal - continued</a:t>
            </a:r>
          </a:p>
        </p:txBody>
      </p:sp>
      <p:sp>
        <p:nvSpPr>
          <p:cNvPr id="53251" name="Rectangle 3"/>
          <p:cNvSpPr>
            <a:spLocks noGrp="1" noChangeArrowheads="1"/>
          </p:cNvSpPr>
          <p:nvPr>
            <p:ph type="body" idx="1"/>
          </p:nvPr>
        </p:nvSpPr>
        <p:spPr>
          <a:xfrm>
            <a:off x="838200" y="1905000"/>
            <a:ext cx="7315200" cy="41910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SzTx/>
              <a:buNone/>
            </a:pPr>
            <a:r>
              <a:rPr lang="en-US" dirty="0">
                <a:effectLst/>
                <a:latin typeface="Georgia" pitchFamily="18" charset="0"/>
              </a:rPr>
              <a:t>To facilitate communication and clarify expectations, Supervisors should always sit down with the employee to discuss the appraisal.  Supervisors are responsible for developing position responsibilities and expectations; every effort should be made to include the employee in this process.</a:t>
            </a:r>
          </a:p>
        </p:txBody>
      </p:sp>
    </p:spTree>
    <p:extLst>
      <p:ext uri="{BB962C8B-B14F-4D97-AF65-F5344CB8AC3E}">
        <p14:creationId xmlns:p14="http://schemas.microsoft.com/office/powerpoint/2010/main" val="2489510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3600" b="1" i="1" dirty="0">
                <a:effectLst/>
                <a:latin typeface="Georgia" pitchFamily="18" charset="0"/>
              </a:rPr>
              <a:t>Proper Way to </a:t>
            </a:r>
            <a:r>
              <a:rPr lang="en-US" sz="4000" b="1" i="1" dirty="0">
                <a:effectLst/>
                <a:latin typeface="Georgia" pitchFamily="18" charset="0"/>
              </a:rPr>
              <a:t>Complete an Appraisal - continued</a:t>
            </a:r>
          </a:p>
        </p:txBody>
      </p:sp>
      <p:sp>
        <p:nvSpPr>
          <p:cNvPr id="5427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SzTx/>
              <a:buNone/>
            </a:pPr>
            <a:r>
              <a:rPr lang="en-US" sz="2800" b="1" dirty="0">
                <a:effectLst/>
                <a:latin typeface="Georgia" pitchFamily="18" charset="0"/>
              </a:rPr>
              <a:t>ALL</a:t>
            </a:r>
            <a:r>
              <a:rPr lang="en-US" sz="2800" dirty="0">
                <a:effectLst/>
                <a:latin typeface="Georgia" pitchFamily="18" charset="0"/>
              </a:rPr>
              <a:t> </a:t>
            </a:r>
            <a:r>
              <a:rPr lang="en-US" sz="2800" b="1" dirty="0">
                <a:effectLst/>
                <a:latin typeface="Georgia" pitchFamily="18" charset="0"/>
              </a:rPr>
              <a:t>SECTIONS OF THE PERFORMANCE APPRAISAL MUST BE FILLED OUT</a:t>
            </a:r>
            <a:r>
              <a:rPr lang="en-US" dirty="0">
                <a:effectLst/>
                <a:latin typeface="Georgia" pitchFamily="18" charset="0"/>
              </a:rPr>
              <a:t>.  </a:t>
            </a:r>
          </a:p>
          <a:p>
            <a:pPr marL="0" indent="0">
              <a:buSzTx/>
              <a:buNone/>
            </a:pPr>
            <a:r>
              <a:rPr lang="en-US" dirty="0">
                <a:effectLst/>
                <a:latin typeface="Georgia" pitchFamily="18" charset="0"/>
              </a:rPr>
              <a:t>There should be comments in every box that illustrate why the supervisor issued each rating.  Regardless of the rating, document goals to achieve for each objective.</a:t>
            </a:r>
          </a:p>
        </p:txBody>
      </p:sp>
    </p:spTree>
    <p:extLst>
      <p:ext uri="{BB962C8B-B14F-4D97-AF65-F5344CB8AC3E}">
        <p14:creationId xmlns:p14="http://schemas.microsoft.com/office/powerpoint/2010/main" val="3860781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3962400"/>
          </a:xfrm>
        </p:spPr>
        <p:txBody>
          <a:bodyPr/>
          <a:lstStyle/>
          <a:p>
            <a:pPr marL="0" indent="0" algn="ctr">
              <a:buFont typeface="Wingdings" pitchFamily="2" charset="2"/>
              <a:buNone/>
            </a:pPr>
            <a:r>
              <a:rPr lang="en-US" sz="5400" dirty="0">
                <a:latin typeface="Georgia" pitchFamily="18" charset="0"/>
              </a:rPr>
              <a:t>Discipline</a:t>
            </a:r>
          </a:p>
        </p:txBody>
      </p:sp>
    </p:spTree>
    <p:extLst>
      <p:ext uri="{BB962C8B-B14F-4D97-AF65-F5344CB8AC3E}">
        <p14:creationId xmlns:p14="http://schemas.microsoft.com/office/powerpoint/2010/main" val="3465294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xmlns="">
                <a:solidFill>
                  <a:srgbClr val="FFFFFF"/>
                </a:solidFill>
              </a14:hiddenFill>
            </a:ext>
          </a:extLst>
        </p:spPr>
        <p:txBody>
          <a:bodyPr/>
          <a:lstStyle/>
          <a:p>
            <a:r>
              <a:rPr lang="en-US" sz="3600" b="1" i="1" dirty="0">
                <a:effectLst/>
                <a:latin typeface="Georgia" pitchFamily="18" charset="0"/>
              </a:rPr>
              <a:t>Progressive Discipline Procedures</a:t>
            </a:r>
            <a:r>
              <a:rPr lang="en-US" sz="3600" dirty="0">
                <a:effectLst/>
                <a:latin typeface="Georgia" pitchFamily="18" charset="0"/>
              </a:rPr>
              <a:t> </a:t>
            </a:r>
          </a:p>
        </p:txBody>
      </p:sp>
      <p:sp>
        <p:nvSpPr>
          <p:cNvPr id="4099"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Lst>
        </p:spPr>
        <p:txBody>
          <a:bodyPr/>
          <a:lstStyle/>
          <a:p>
            <a:pPr marL="609600" indent="-609600">
              <a:buFont typeface="Wingdings" pitchFamily="2" charset="2"/>
              <a:buNone/>
            </a:pPr>
            <a:r>
              <a:rPr lang="en-US" dirty="0">
                <a:effectLst/>
              </a:rPr>
              <a:t>	</a:t>
            </a:r>
            <a:r>
              <a:rPr lang="en-US" dirty="0">
                <a:effectLst/>
                <a:latin typeface="Georgia" pitchFamily="18" charset="0"/>
              </a:rPr>
              <a:t>In cases where an employee displays  inappropriate conduct or poor performance, and the activity does not call for automatic termination, many employers follow a progressive discipline process. This is a system that consists of corrective action, documentation and adverse action. </a:t>
            </a:r>
          </a:p>
          <a:p>
            <a:pPr marL="609600" indent="-609600">
              <a:buFont typeface="Wingdings" pitchFamily="2" charset="2"/>
              <a:buNone/>
            </a:pPr>
            <a:endParaRPr lang="en-US" dirty="0">
              <a:effectLst/>
            </a:endParaRPr>
          </a:p>
        </p:txBody>
      </p:sp>
    </p:spTree>
    <p:extLst>
      <p:ext uri="{BB962C8B-B14F-4D97-AF65-F5344CB8AC3E}">
        <p14:creationId xmlns:p14="http://schemas.microsoft.com/office/powerpoint/2010/main" val="1898935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685800"/>
            <a:ext cx="8686800" cy="2209800"/>
          </a:xfrm>
        </p:spPr>
        <p:txBody>
          <a:bodyPr/>
          <a:lstStyle/>
          <a:p>
            <a:endParaRPr lang="en-US" b="1" dirty="0">
              <a:latin typeface="Georgia" pitchFamily="18" charset="0"/>
            </a:endParaRPr>
          </a:p>
        </p:txBody>
      </p:sp>
      <p:sp>
        <p:nvSpPr>
          <p:cNvPr id="2051" name="Rectangle 3"/>
          <p:cNvSpPr>
            <a:spLocks noGrp="1" noChangeArrowheads="1"/>
          </p:cNvSpPr>
          <p:nvPr>
            <p:ph type="subTitle" idx="1"/>
          </p:nvPr>
        </p:nvSpPr>
        <p:spPr>
          <a:xfrm>
            <a:off x="914400" y="2971800"/>
            <a:ext cx="7315200" cy="1676400"/>
          </a:xfrm>
        </p:spPr>
        <p:txBody>
          <a:bodyPr/>
          <a:lstStyle/>
          <a:p>
            <a:r>
              <a:rPr lang="en-US" sz="4400" b="1" dirty="0">
                <a:latin typeface="Georgia" pitchFamily="18" charset="0"/>
              </a:rPr>
              <a:t>INTERVIEWS</a:t>
            </a:r>
            <a:endParaRPr lang="en-US" sz="4400" dirty="0">
              <a:latin typeface="Georgia" pitchFamily="18" charset="0"/>
            </a:endParaRPr>
          </a:p>
        </p:txBody>
      </p:sp>
    </p:spTree>
    <p:extLst>
      <p:ext uri="{BB962C8B-B14F-4D97-AF65-F5344CB8AC3E}">
        <p14:creationId xmlns:p14="http://schemas.microsoft.com/office/powerpoint/2010/main" val="411455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4000" b="1" i="1">
                <a:effectLst/>
                <a:latin typeface="Georgia" pitchFamily="18" charset="0"/>
              </a:rPr>
              <a:t>The steps of progressive discipline may include:</a:t>
            </a:r>
          </a:p>
        </p:txBody>
      </p:sp>
      <p:sp>
        <p:nvSpPr>
          <p:cNvPr id="59395" name="Rectangle 3"/>
          <p:cNvSpPr>
            <a:spLocks noGrp="1" noChangeArrowheads="1"/>
          </p:cNvSpPr>
          <p:nvPr>
            <p:ph type="body" idx="1"/>
          </p:nvPr>
        </p:nvSpPr>
        <p:spPr>
          <a:xfrm>
            <a:off x="457200" y="1981200"/>
            <a:ext cx="7924800" cy="41910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lnSpc>
                <a:spcPct val="90000"/>
              </a:lnSpc>
              <a:buNone/>
            </a:pPr>
            <a:r>
              <a:rPr lang="en-US" sz="2400" b="1" dirty="0">
                <a:effectLst/>
                <a:latin typeface="Georgia" pitchFamily="18" charset="0"/>
              </a:rPr>
              <a:t>Employee Counseling</a:t>
            </a:r>
            <a:r>
              <a:rPr lang="en-US" sz="2400" dirty="0">
                <a:effectLst/>
                <a:latin typeface="Georgia" pitchFamily="18" charset="0"/>
              </a:rPr>
              <a:t> </a:t>
            </a:r>
          </a:p>
          <a:p>
            <a:pPr marL="0" indent="0">
              <a:lnSpc>
                <a:spcPct val="90000"/>
              </a:lnSpc>
              <a:buNone/>
            </a:pPr>
            <a:r>
              <a:rPr lang="en-US" sz="2400" dirty="0">
                <a:effectLst/>
                <a:latin typeface="Georgia" pitchFamily="18" charset="0"/>
              </a:rPr>
              <a:t>The first step is usually an employee counseling from the supervisor with the employee to identify the problem and to state the corrective action needed. The supervisor documents this step including dates, times and details of incidents of improper conduct or poor performance and the date the employee counseling was given.  The documentation should be placed in the employee's personnel file. The employee may submit a separate written statement for the file, if desired. </a:t>
            </a:r>
          </a:p>
        </p:txBody>
      </p:sp>
    </p:spTree>
    <p:extLst>
      <p:ext uri="{BB962C8B-B14F-4D97-AF65-F5344CB8AC3E}">
        <p14:creationId xmlns:p14="http://schemas.microsoft.com/office/powerpoint/2010/main" val="3352294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4000" b="1" i="1">
                <a:effectLst/>
                <a:latin typeface="Georgia" pitchFamily="18" charset="0"/>
              </a:rPr>
              <a:t>The of progressive steps discipline may include:</a:t>
            </a:r>
          </a:p>
        </p:txBody>
      </p:sp>
      <p:sp>
        <p:nvSpPr>
          <p:cNvPr id="60419" name="Rectangle 3"/>
          <p:cNvSpPr>
            <a:spLocks noGrp="1" noChangeArrowheads="1"/>
          </p:cNvSpPr>
          <p:nvPr>
            <p:ph type="body" idx="1"/>
          </p:nvPr>
        </p:nvSpPr>
        <p:spPr>
          <a:xfrm>
            <a:off x="457200" y="1981200"/>
            <a:ext cx="78486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lnSpc>
                <a:spcPct val="90000"/>
              </a:lnSpc>
              <a:buNone/>
            </a:pPr>
            <a:r>
              <a:rPr lang="en-US" sz="2400" b="1" dirty="0">
                <a:effectLst/>
                <a:latin typeface="Georgia" pitchFamily="18" charset="0"/>
              </a:rPr>
              <a:t>Written Warning</a:t>
            </a:r>
          </a:p>
          <a:p>
            <a:pPr marL="0" indent="0">
              <a:lnSpc>
                <a:spcPct val="90000"/>
              </a:lnSpc>
              <a:buNone/>
            </a:pPr>
            <a:r>
              <a:rPr lang="en-US" sz="2400" dirty="0">
                <a:effectLst/>
                <a:latin typeface="Georgia" pitchFamily="18" charset="0"/>
              </a:rPr>
              <a:t>The second step in the process is usually a written warning with specific examples cited. The supervisor prepares a letter or memo that states a specific time frame in which the employee must improve and gives the consequences of failure to improve. Prior to issuing the letter, the supervisor should review it with his or her manager or director. A copy of the letter should be placed in the employee's personnel file. The employee may submit a separate written statement for the file, if desired.</a:t>
            </a:r>
          </a:p>
        </p:txBody>
      </p:sp>
    </p:spTree>
    <p:extLst>
      <p:ext uri="{BB962C8B-B14F-4D97-AF65-F5344CB8AC3E}">
        <p14:creationId xmlns:p14="http://schemas.microsoft.com/office/powerpoint/2010/main" val="343391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4000" b="1" i="1">
                <a:effectLst/>
                <a:latin typeface="Georgia" pitchFamily="18" charset="0"/>
              </a:rPr>
              <a:t>The of progressive steps discipline may include:</a:t>
            </a:r>
          </a:p>
        </p:txBody>
      </p:sp>
      <p:sp>
        <p:nvSpPr>
          <p:cNvPr id="61443" name="Rectangle 3"/>
          <p:cNvSpPr>
            <a:spLocks noGrp="1" noChangeArrowheads="1"/>
          </p:cNvSpPr>
          <p:nvPr>
            <p:ph type="body" idx="1"/>
          </p:nvPr>
        </p:nvSpPr>
        <p:spPr>
          <a:xfrm>
            <a:off x="457200" y="1905000"/>
            <a:ext cx="8153400" cy="45720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indent="0">
              <a:buNone/>
            </a:pPr>
            <a:r>
              <a:rPr lang="en-US" sz="2800" b="1" dirty="0">
                <a:effectLst/>
                <a:latin typeface="Georgia" pitchFamily="18" charset="0"/>
              </a:rPr>
              <a:t>Adverse Action</a:t>
            </a:r>
          </a:p>
          <a:p>
            <a:pPr marL="0" indent="0">
              <a:buNone/>
            </a:pPr>
            <a:r>
              <a:rPr lang="en-US" sz="2800" dirty="0">
                <a:effectLst/>
                <a:latin typeface="Georgia" pitchFamily="18" charset="0"/>
              </a:rPr>
              <a:t>If attempts at corrective action fail to produce satisfactory results, some form of adverse action may be taken. The term "adverse action" means action involving suspension, involuntary demotion, or termination. Before any adverse action becomes effective, the supervisor should obtain the written approval from the appropriate manager or director.</a:t>
            </a:r>
          </a:p>
        </p:txBody>
      </p:sp>
    </p:spTree>
    <p:extLst>
      <p:ext uri="{BB962C8B-B14F-4D97-AF65-F5344CB8AC3E}">
        <p14:creationId xmlns:p14="http://schemas.microsoft.com/office/powerpoint/2010/main" val="3336231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b="1" i="1" dirty="0">
                <a:effectLst/>
                <a:latin typeface="Georgia" pitchFamily="18" charset="0"/>
              </a:rPr>
              <a:t>Types of Adverse Action</a:t>
            </a:r>
          </a:p>
        </p:txBody>
      </p:sp>
      <p:sp>
        <p:nvSpPr>
          <p:cNvPr id="65539" name="Rectangle 3"/>
          <p:cNvSpPr>
            <a:spLocks noGrp="1" noChangeArrowheads="1"/>
          </p:cNvSpPr>
          <p:nvPr>
            <p:ph idx="1"/>
          </p:nvPr>
        </p:nvSpPr>
        <p:spPr>
          <a:xfrm>
            <a:off x="457200" y="1600200"/>
            <a:ext cx="8229600" cy="4495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90000"/>
              </a:lnSpc>
              <a:buSzPct val="100000"/>
              <a:buFont typeface="Arial" pitchFamily="34" charset="0"/>
              <a:buChar char="■"/>
            </a:pPr>
            <a:r>
              <a:rPr lang="en-US" sz="2800" dirty="0">
                <a:effectLst/>
                <a:latin typeface="Georgia" pitchFamily="18" charset="0"/>
              </a:rPr>
              <a:t>Administrative Leave with Pay</a:t>
            </a:r>
          </a:p>
          <a:p>
            <a:pPr>
              <a:lnSpc>
                <a:spcPct val="90000"/>
              </a:lnSpc>
              <a:buSzPct val="100000"/>
              <a:buFont typeface="Arial" pitchFamily="34" charset="0"/>
              <a:buChar char="■"/>
            </a:pPr>
            <a:r>
              <a:rPr lang="en-US" sz="2800" dirty="0">
                <a:effectLst/>
                <a:latin typeface="Georgia" pitchFamily="18" charset="0"/>
              </a:rPr>
              <a:t>Suspensions without Pay</a:t>
            </a:r>
          </a:p>
          <a:p>
            <a:pPr>
              <a:lnSpc>
                <a:spcPct val="90000"/>
              </a:lnSpc>
              <a:buSzPct val="100000"/>
              <a:buFont typeface="Arial" pitchFamily="34" charset="0"/>
              <a:buChar char="■"/>
            </a:pPr>
            <a:r>
              <a:rPr lang="en-US" sz="2800" dirty="0">
                <a:effectLst/>
                <a:latin typeface="Georgia" pitchFamily="18" charset="0"/>
              </a:rPr>
              <a:t>Involuntary Demotions</a:t>
            </a:r>
          </a:p>
          <a:p>
            <a:pPr>
              <a:lnSpc>
                <a:spcPct val="90000"/>
              </a:lnSpc>
              <a:buSzPct val="100000"/>
              <a:buFont typeface="Arial" pitchFamily="34" charset="0"/>
              <a:buChar char="■"/>
            </a:pPr>
            <a:r>
              <a:rPr lang="en-US" sz="2800" dirty="0">
                <a:effectLst/>
                <a:latin typeface="Georgia" pitchFamily="18" charset="0"/>
              </a:rPr>
              <a:t>Terminations</a:t>
            </a:r>
          </a:p>
          <a:p>
            <a:pPr>
              <a:lnSpc>
                <a:spcPct val="90000"/>
              </a:lnSpc>
              <a:buSzPct val="100000"/>
              <a:buFont typeface="Arial" pitchFamily="34" charset="0"/>
              <a:buChar char="■"/>
            </a:pPr>
            <a:r>
              <a:rPr lang="en-US" sz="2800" dirty="0">
                <a:effectLst/>
                <a:latin typeface="Georgia" pitchFamily="18" charset="0"/>
              </a:rPr>
              <a:t>CONSULT YOUR PERSONNEL POLICIES REGARDING PROCEDURES AND GROUNDS FOR ANY TYPE OF DISCIPLINARY ACTION!!!</a:t>
            </a:r>
          </a:p>
          <a:p>
            <a:pPr>
              <a:lnSpc>
                <a:spcPct val="90000"/>
              </a:lnSpc>
              <a:buSzPct val="100000"/>
              <a:buFont typeface="Arial" pitchFamily="34" charset="0"/>
              <a:buChar char="■"/>
            </a:pPr>
            <a:r>
              <a:rPr lang="en-US" sz="2800" dirty="0">
                <a:effectLst/>
                <a:latin typeface="Georgia" pitchFamily="18" charset="0"/>
              </a:rPr>
              <a:t>DOCUMENT, DOCUMENT, DOCUMENT – if it is not documents, it did not happen.</a:t>
            </a:r>
          </a:p>
          <a:p>
            <a:pPr>
              <a:lnSpc>
                <a:spcPct val="90000"/>
              </a:lnSpc>
              <a:buSzPct val="100000"/>
              <a:buFont typeface="Arial" pitchFamily="34" charset="0"/>
              <a:buChar char="■"/>
            </a:pPr>
            <a:r>
              <a:rPr lang="en-US" sz="2800" dirty="0">
                <a:effectLst/>
                <a:latin typeface="Georgia" pitchFamily="18" charset="0"/>
              </a:rPr>
              <a:t>Be sure that policies include language that list of potential actions or inactions is not all-inclusive.</a:t>
            </a:r>
          </a:p>
          <a:p>
            <a:pPr marL="0" indent="0">
              <a:lnSpc>
                <a:spcPct val="90000"/>
              </a:lnSpc>
              <a:buNone/>
            </a:pPr>
            <a:endParaRPr lang="en-US" sz="2800" dirty="0">
              <a:effectLst/>
              <a:latin typeface="Georgia" pitchFamily="18" charset="0"/>
            </a:endParaRPr>
          </a:p>
        </p:txBody>
      </p:sp>
    </p:spTree>
    <p:extLst>
      <p:ext uri="{BB962C8B-B14F-4D97-AF65-F5344CB8AC3E}">
        <p14:creationId xmlns:p14="http://schemas.microsoft.com/office/powerpoint/2010/main" val="1995677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91584031"/>
              </p:ext>
            </p:extLst>
          </p:nvPr>
        </p:nvGraphicFramePr>
        <p:xfrm>
          <a:off x="381001" y="152401"/>
          <a:ext cx="8534399" cy="6330133"/>
        </p:xfrm>
        <a:graphic>
          <a:graphicData uri="http://schemas.openxmlformats.org/drawingml/2006/table">
            <a:tbl>
              <a:tblPr firstRow="1" firstCol="1" bandRow="1" bandCol="1">
                <a:tableStyleId>{073A0DAA-6AF3-43AB-8588-CEC1D06C72B9}</a:tableStyleId>
              </a:tblPr>
              <a:tblGrid>
                <a:gridCol w="1831717">
                  <a:extLst>
                    <a:ext uri="{9D8B030D-6E8A-4147-A177-3AD203B41FA5}">
                      <a16:colId xmlns:a16="http://schemas.microsoft.com/office/drawing/2014/main" xmlns="" val="20000"/>
                    </a:ext>
                  </a:extLst>
                </a:gridCol>
                <a:gridCol w="2860241">
                  <a:extLst>
                    <a:ext uri="{9D8B030D-6E8A-4147-A177-3AD203B41FA5}">
                      <a16:colId xmlns:a16="http://schemas.microsoft.com/office/drawing/2014/main" xmlns="" val="20001"/>
                    </a:ext>
                  </a:extLst>
                </a:gridCol>
                <a:gridCol w="3842441">
                  <a:extLst>
                    <a:ext uri="{9D8B030D-6E8A-4147-A177-3AD203B41FA5}">
                      <a16:colId xmlns:a16="http://schemas.microsoft.com/office/drawing/2014/main" xmlns="" val="20002"/>
                    </a:ext>
                  </a:extLst>
                </a:gridCol>
              </a:tblGrid>
              <a:tr h="228599">
                <a:tc>
                  <a:txBody>
                    <a:bodyPr/>
                    <a:lstStyle/>
                    <a:p>
                      <a:pPr marL="0" marR="0" algn="ctr">
                        <a:spcBef>
                          <a:spcPts val="1200"/>
                        </a:spcBef>
                        <a:spcAft>
                          <a:spcPts val="1200"/>
                        </a:spcAft>
                      </a:pPr>
                      <a:r>
                        <a:rPr lang="en-US" sz="1400" cap="all" dirty="0">
                          <a:effectLst/>
                          <a:latin typeface="Georgia" pitchFamily="18" charset="0"/>
                        </a:rPr>
                        <a:t>Inquiry Area</a:t>
                      </a:r>
                      <a:endParaRPr lang="en-US" sz="1400" dirty="0">
                        <a:effectLst/>
                        <a:latin typeface="Georgia" pitchFamily="18" charset="0"/>
                        <a:ea typeface="Times New Roman"/>
                      </a:endParaRPr>
                    </a:p>
                  </a:txBody>
                  <a:tcPr marL="30411" marR="30411" marT="0" marB="0"/>
                </a:tc>
                <a:tc>
                  <a:txBody>
                    <a:bodyPr/>
                    <a:lstStyle/>
                    <a:p>
                      <a:pPr marL="0" marR="0" algn="ctr">
                        <a:spcBef>
                          <a:spcPts val="600"/>
                        </a:spcBef>
                        <a:spcAft>
                          <a:spcPts val="600"/>
                        </a:spcAft>
                      </a:pPr>
                      <a:r>
                        <a:rPr lang="en-US" sz="1400" cap="all">
                          <a:effectLst/>
                          <a:latin typeface="Georgia" pitchFamily="18" charset="0"/>
                        </a:rPr>
                        <a:t>Inappropriate Question</a:t>
                      </a:r>
                      <a:endParaRPr lang="en-US" sz="1400">
                        <a:effectLst/>
                        <a:latin typeface="Georgia" pitchFamily="18" charset="0"/>
                        <a:ea typeface="Times New Roman"/>
                      </a:endParaRPr>
                    </a:p>
                  </a:txBody>
                  <a:tcPr marL="30411" marR="30411" marT="0" marB="0"/>
                </a:tc>
                <a:tc>
                  <a:txBody>
                    <a:bodyPr/>
                    <a:lstStyle/>
                    <a:p>
                      <a:pPr marL="0" marR="0" algn="ctr">
                        <a:spcBef>
                          <a:spcPts val="600"/>
                        </a:spcBef>
                        <a:spcAft>
                          <a:spcPts val="600"/>
                        </a:spcAft>
                      </a:pPr>
                      <a:r>
                        <a:rPr lang="en-US" sz="1400" cap="all" dirty="0">
                          <a:effectLst/>
                          <a:latin typeface="Georgia" pitchFamily="18" charset="0"/>
                        </a:rPr>
                        <a:t>Appropriate Question</a:t>
                      </a:r>
                      <a:endParaRPr lang="en-US" sz="1400" dirty="0">
                        <a:effectLst/>
                        <a:latin typeface="Georgia" pitchFamily="18" charset="0"/>
                        <a:ea typeface="Times New Roman"/>
                      </a:endParaRPr>
                    </a:p>
                  </a:txBody>
                  <a:tcPr marL="30411" marR="30411" marT="0" marB="0"/>
                </a:tc>
                <a:extLst>
                  <a:ext uri="{0D108BD9-81ED-4DB2-BD59-A6C34878D82A}">
                    <a16:rowId xmlns:a16="http://schemas.microsoft.com/office/drawing/2014/main" xmlns="" val="10000"/>
                  </a:ext>
                </a:extLst>
              </a:tr>
              <a:tr h="272568">
                <a:tc>
                  <a:txBody>
                    <a:bodyPr/>
                    <a:lstStyle/>
                    <a:p>
                      <a:pPr marL="0" marR="0" algn="just">
                        <a:spcBef>
                          <a:spcPts val="600"/>
                        </a:spcBef>
                        <a:spcAft>
                          <a:spcPts val="600"/>
                        </a:spcAft>
                      </a:pPr>
                      <a:r>
                        <a:rPr lang="en-US" sz="1000" dirty="0">
                          <a:effectLst/>
                          <a:latin typeface="Georgia" pitchFamily="18" charset="0"/>
                        </a:rPr>
                        <a:t>National Origin</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Are you a U.S. citizen?</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Are you authorized to work in the U.S.?</a:t>
                      </a:r>
                      <a:endParaRPr lang="en-US" sz="1000" dirty="0">
                        <a:effectLst/>
                        <a:latin typeface="Georgia" pitchFamily="18" charset="0"/>
                        <a:ea typeface="Times New Roman"/>
                      </a:endParaRPr>
                    </a:p>
                  </a:txBody>
                  <a:tcPr marL="30411" marR="30411" marT="0" marB="0"/>
                </a:tc>
                <a:extLst>
                  <a:ext uri="{0D108BD9-81ED-4DB2-BD59-A6C34878D82A}">
                    <a16:rowId xmlns:a16="http://schemas.microsoft.com/office/drawing/2014/main" xmlns="" val="10001"/>
                  </a:ext>
                </a:extLst>
              </a:tr>
              <a:tr h="413276">
                <a:tc>
                  <a:txBody>
                    <a:bodyPr/>
                    <a:lstStyle/>
                    <a:p>
                      <a:pPr marL="0" marR="0" algn="just">
                        <a:spcBef>
                          <a:spcPts val="600"/>
                        </a:spcBef>
                        <a:spcAft>
                          <a:spcPts val="600"/>
                        </a:spcAft>
                      </a:pPr>
                      <a:r>
                        <a:rPr lang="en-US" sz="1000" dirty="0">
                          <a:effectLst/>
                          <a:latin typeface="Georgia" pitchFamily="18" charset="0"/>
                        </a:rPr>
                        <a:t>National Origin</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What is your native language?</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What language do speak/write fluently? (Note:  these abilities need to be relevant to the performance of the job.)</a:t>
                      </a:r>
                      <a:endParaRPr lang="en-US" sz="1000" dirty="0">
                        <a:effectLst/>
                        <a:latin typeface="Georgia" pitchFamily="18" charset="0"/>
                        <a:ea typeface="Times New Roman"/>
                      </a:endParaRPr>
                    </a:p>
                  </a:txBody>
                  <a:tcPr marL="30411" marR="30411" marT="0" marB="0"/>
                </a:tc>
                <a:extLst>
                  <a:ext uri="{0D108BD9-81ED-4DB2-BD59-A6C34878D82A}">
                    <a16:rowId xmlns:a16="http://schemas.microsoft.com/office/drawing/2014/main" xmlns="" val="10002"/>
                  </a:ext>
                </a:extLst>
              </a:tr>
              <a:tr h="131861">
                <a:tc>
                  <a:txBody>
                    <a:bodyPr/>
                    <a:lstStyle/>
                    <a:p>
                      <a:pPr marL="0" marR="0" algn="just">
                        <a:spcBef>
                          <a:spcPts val="600"/>
                        </a:spcBef>
                        <a:spcAft>
                          <a:spcPts val="600"/>
                        </a:spcAft>
                      </a:pPr>
                      <a:r>
                        <a:rPr lang="en-US" sz="1000" dirty="0">
                          <a:effectLst/>
                          <a:latin typeface="Georgia" pitchFamily="18" charset="0"/>
                        </a:rPr>
                        <a:t>Age</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How old are you?</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Are you over the age of 18 (or 19)?</a:t>
                      </a:r>
                      <a:endParaRPr lang="en-US" sz="1000" dirty="0">
                        <a:effectLst/>
                        <a:latin typeface="Georgia" pitchFamily="18" charset="0"/>
                        <a:ea typeface="Times New Roman"/>
                      </a:endParaRPr>
                    </a:p>
                  </a:txBody>
                  <a:tcPr marL="30411" marR="30411" marT="0" marB="0"/>
                </a:tc>
                <a:extLst>
                  <a:ext uri="{0D108BD9-81ED-4DB2-BD59-A6C34878D82A}">
                    <a16:rowId xmlns:a16="http://schemas.microsoft.com/office/drawing/2014/main" xmlns="" val="10003"/>
                  </a:ext>
                </a:extLst>
              </a:tr>
              <a:tr h="404850">
                <a:tc>
                  <a:txBody>
                    <a:bodyPr/>
                    <a:lstStyle/>
                    <a:p>
                      <a:pPr marL="0" marR="0" algn="just">
                        <a:spcBef>
                          <a:spcPts val="600"/>
                        </a:spcBef>
                        <a:spcAft>
                          <a:spcPts val="600"/>
                        </a:spcAft>
                      </a:pPr>
                      <a:r>
                        <a:rPr lang="en-US" sz="1000" dirty="0">
                          <a:effectLst/>
                          <a:latin typeface="Georgia" pitchFamily="18" charset="0"/>
                        </a:rPr>
                        <a:t>Race</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You should not ask any question that relates to race or color e.g. What race are you?</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 </a:t>
                      </a:r>
                      <a:endParaRPr lang="en-US" sz="1000" dirty="0">
                        <a:effectLst/>
                        <a:latin typeface="Georgia" pitchFamily="18" charset="0"/>
                        <a:ea typeface="Times New Roman"/>
                      </a:endParaRPr>
                    </a:p>
                  </a:txBody>
                  <a:tcPr marL="30411" marR="30411" marT="0" marB="0"/>
                </a:tc>
                <a:extLst>
                  <a:ext uri="{0D108BD9-81ED-4DB2-BD59-A6C34878D82A}">
                    <a16:rowId xmlns:a16="http://schemas.microsoft.com/office/drawing/2014/main" xmlns="" val="10004"/>
                  </a:ext>
                </a:extLst>
              </a:tr>
              <a:tr h="958413">
                <a:tc>
                  <a:txBody>
                    <a:bodyPr/>
                    <a:lstStyle/>
                    <a:p>
                      <a:pPr marL="0" marR="0" algn="just">
                        <a:spcBef>
                          <a:spcPts val="600"/>
                        </a:spcBef>
                        <a:spcAft>
                          <a:spcPts val="600"/>
                        </a:spcAft>
                      </a:pPr>
                      <a:r>
                        <a:rPr lang="en-US" sz="1000" dirty="0">
                          <a:effectLst/>
                          <a:latin typeface="Georgia" pitchFamily="18" charset="0"/>
                        </a:rPr>
                        <a:t>Race</a:t>
                      </a:r>
                    </a:p>
                    <a:p>
                      <a:pPr marL="0" marR="0" algn="just">
                        <a:spcBef>
                          <a:spcPts val="600"/>
                        </a:spcBef>
                        <a:spcAft>
                          <a:spcPts val="600"/>
                        </a:spcAft>
                      </a:pPr>
                      <a:r>
                        <a:rPr lang="en-US" sz="1000" dirty="0">
                          <a:effectLst/>
                          <a:latin typeface="Georgia" pitchFamily="18" charset="0"/>
                        </a:rPr>
                        <a:t>National Origin</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Have you ever been arrested?</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Have you ever been convicted of a crime?  (Note:  the better course would be to ask about convictions of certain classes of crimes that are particularly relevant to the position.  These questions can be discriminatory because some minorities have higher rates of arrests and convictions than others.)</a:t>
                      </a:r>
                      <a:endParaRPr lang="en-US" sz="1000" dirty="0">
                        <a:effectLst/>
                        <a:latin typeface="Georgia" pitchFamily="18" charset="0"/>
                        <a:ea typeface="Times New Roman"/>
                      </a:endParaRPr>
                    </a:p>
                  </a:txBody>
                  <a:tcPr marL="30411" marR="30411" marT="0" marB="0"/>
                </a:tc>
                <a:extLst>
                  <a:ext uri="{0D108BD9-81ED-4DB2-BD59-A6C34878D82A}">
                    <a16:rowId xmlns:a16="http://schemas.microsoft.com/office/drawing/2014/main" xmlns="" val="10005"/>
                  </a:ext>
                </a:extLst>
              </a:tr>
              <a:tr h="272568">
                <a:tc>
                  <a:txBody>
                    <a:bodyPr/>
                    <a:lstStyle/>
                    <a:p>
                      <a:pPr marL="0" marR="0" algn="just">
                        <a:spcBef>
                          <a:spcPts val="600"/>
                        </a:spcBef>
                        <a:spcAft>
                          <a:spcPts val="600"/>
                        </a:spcAft>
                      </a:pPr>
                      <a:r>
                        <a:rPr lang="en-US" sz="1000" dirty="0">
                          <a:effectLst/>
                          <a:latin typeface="Georgia" pitchFamily="18" charset="0"/>
                        </a:rPr>
                        <a:t>Gender</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What are your plans regarding having children?</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 </a:t>
                      </a:r>
                      <a:endParaRPr lang="en-US" sz="1000" dirty="0">
                        <a:effectLst/>
                        <a:latin typeface="Georgia" pitchFamily="18" charset="0"/>
                        <a:ea typeface="Times New Roman"/>
                      </a:endParaRPr>
                    </a:p>
                  </a:txBody>
                  <a:tcPr marL="30411" marR="30411" marT="0" marB="0"/>
                </a:tc>
                <a:extLst>
                  <a:ext uri="{0D108BD9-81ED-4DB2-BD59-A6C34878D82A}">
                    <a16:rowId xmlns:a16="http://schemas.microsoft.com/office/drawing/2014/main" xmlns="" val="10006"/>
                  </a:ext>
                </a:extLst>
              </a:tr>
              <a:tr h="272568">
                <a:tc>
                  <a:txBody>
                    <a:bodyPr/>
                    <a:lstStyle/>
                    <a:p>
                      <a:pPr marL="0" marR="0" algn="just">
                        <a:spcBef>
                          <a:spcPts val="600"/>
                        </a:spcBef>
                        <a:spcAft>
                          <a:spcPts val="600"/>
                        </a:spcAft>
                      </a:pPr>
                      <a:r>
                        <a:rPr lang="en-US" sz="1000" dirty="0">
                          <a:effectLst/>
                          <a:latin typeface="Georgia" pitchFamily="18" charset="0"/>
                        </a:rPr>
                        <a:t>Gender</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Are you married, divorced or single?</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a:effectLst/>
                          <a:latin typeface="Georgia" pitchFamily="18" charset="0"/>
                        </a:rPr>
                        <a:t> </a:t>
                      </a:r>
                      <a:endParaRPr lang="en-US" sz="1000">
                        <a:effectLst/>
                        <a:latin typeface="Georgia" pitchFamily="18" charset="0"/>
                        <a:ea typeface="Times New Roman"/>
                      </a:endParaRPr>
                    </a:p>
                  </a:txBody>
                  <a:tcPr marL="30411" marR="30411" marT="0" marB="0"/>
                </a:tc>
                <a:extLst>
                  <a:ext uri="{0D108BD9-81ED-4DB2-BD59-A6C34878D82A}">
                    <a16:rowId xmlns:a16="http://schemas.microsoft.com/office/drawing/2014/main" xmlns="" val="10007"/>
                  </a:ext>
                </a:extLst>
              </a:tr>
              <a:tr h="272568">
                <a:tc>
                  <a:txBody>
                    <a:bodyPr/>
                    <a:lstStyle/>
                    <a:p>
                      <a:pPr marL="0" marR="0" algn="just">
                        <a:spcBef>
                          <a:spcPts val="600"/>
                        </a:spcBef>
                        <a:spcAft>
                          <a:spcPts val="600"/>
                        </a:spcAft>
                      </a:pPr>
                      <a:r>
                        <a:rPr lang="en-US" sz="1000" dirty="0">
                          <a:effectLst/>
                          <a:latin typeface="Georgia" pitchFamily="18" charset="0"/>
                        </a:rPr>
                        <a:t>Gender</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Do you mind having a male/female supervisor?</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 </a:t>
                      </a:r>
                      <a:endParaRPr lang="en-US" sz="1000" dirty="0">
                        <a:effectLst/>
                        <a:latin typeface="Georgia" pitchFamily="18" charset="0"/>
                        <a:ea typeface="Times New Roman"/>
                      </a:endParaRPr>
                    </a:p>
                  </a:txBody>
                  <a:tcPr marL="30411" marR="30411" marT="0" marB="0"/>
                </a:tc>
                <a:extLst>
                  <a:ext uri="{0D108BD9-81ED-4DB2-BD59-A6C34878D82A}">
                    <a16:rowId xmlns:a16="http://schemas.microsoft.com/office/drawing/2014/main" xmlns="" val="10008"/>
                  </a:ext>
                </a:extLst>
              </a:tr>
              <a:tr h="694691">
                <a:tc>
                  <a:txBody>
                    <a:bodyPr/>
                    <a:lstStyle/>
                    <a:p>
                      <a:pPr marL="0" marR="0" algn="just">
                        <a:spcBef>
                          <a:spcPts val="600"/>
                        </a:spcBef>
                        <a:spcAft>
                          <a:spcPts val="600"/>
                        </a:spcAft>
                      </a:pPr>
                      <a:r>
                        <a:rPr lang="en-US" sz="1000" dirty="0">
                          <a:effectLst/>
                          <a:latin typeface="Georgia" pitchFamily="18" charset="0"/>
                        </a:rPr>
                        <a:t>Religion</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What church do you attend?</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Do you have any problems with our work schedule? (Note:  employers are obligated under Title VII to accommodate an employee’s reasonable request for religious accommodation.)</a:t>
                      </a:r>
                      <a:endParaRPr lang="en-US" sz="1000" dirty="0">
                        <a:effectLst/>
                        <a:latin typeface="Georgia" pitchFamily="18" charset="0"/>
                        <a:ea typeface="Times New Roman"/>
                      </a:endParaRPr>
                    </a:p>
                  </a:txBody>
                  <a:tcPr marL="30411" marR="30411" marT="0" marB="0"/>
                </a:tc>
                <a:extLst>
                  <a:ext uri="{0D108BD9-81ED-4DB2-BD59-A6C34878D82A}">
                    <a16:rowId xmlns:a16="http://schemas.microsoft.com/office/drawing/2014/main" xmlns="" val="10009"/>
                  </a:ext>
                </a:extLst>
              </a:tr>
              <a:tr h="686266">
                <a:tc>
                  <a:txBody>
                    <a:bodyPr/>
                    <a:lstStyle/>
                    <a:p>
                      <a:pPr marL="0" marR="0" algn="just">
                        <a:spcBef>
                          <a:spcPts val="600"/>
                        </a:spcBef>
                        <a:spcAft>
                          <a:spcPts val="600"/>
                        </a:spcAft>
                      </a:pPr>
                      <a:r>
                        <a:rPr lang="en-US" sz="1000" dirty="0">
                          <a:effectLst/>
                          <a:latin typeface="Georgia" pitchFamily="18" charset="0"/>
                        </a:rPr>
                        <a:t>Religion</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What religious holidays do you observe?</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Do you have any problems with our work schedule? (Note:  employers are obligated under Title VII to accommodate an employee’s reasonable request for religious accommodation.)</a:t>
                      </a:r>
                      <a:endParaRPr lang="en-US" sz="1000" dirty="0">
                        <a:effectLst/>
                        <a:latin typeface="Georgia" pitchFamily="18" charset="0"/>
                        <a:ea typeface="Times New Roman"/>
                      </a:endParaRPr>
                    </a:p>
                  </a:txBody>
                  <a:tcPr marL="30411" marR="30411" marT="0" marB="0"/>
                </a:tc>
                <a:extLst>
                  <a:ext uri="{0D108BD9-81ED-4DB2-BD59-A6C34878D82A}">
                    <a16:rowId xmlns:a16="http://schemas.microsoft.com/office/drawing/2014/main" xmlns="" val="10010"/>
                  </a:ext>
                </a:extLst>
              </a:tr>
              <a:tr h="272568">
                <a:tc>
                  <a:txBody>
                    <a:bodyPr/>
                    <a:lstStyle/>
                    <a:p>
                      <a:pPr marL="0" marR="0" algn="just">
                        <a:spcBef>
                          <a:spcPts val="600"/>
                        </a:spcBef>
                        <a:spcAft>
                          <a:spcPts val="600"/>
                        </a:spcAft>
                      </a:pPr>
                      <a:r>
                        <a:rPr lang="en-US" sz="1000" dirty="0">
                          <a:effectLst/>
                          <a:latin typeface="Georgia" pitchFamily="18" charset="0"/>
                        </a:rPr>
                        <a:t>Disabilities</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a:effectLst/>
                          <a:latin typeface="Georgia" pitchFamily="18" charset="0"/>
                        </a:rPr>
                        <a:t>How many days were you sick last year?</a:t>
                      </a:r>
                      <a:endParaRPr lang="en-US" sz="100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How many days were you absent from work last year?</a:t>
                      </a:r>
                      <a:endParaRPr lang="en-US" sz="1000" dirty="0">
                        <a:effectLst/>
                        <a:latin typeface="Georgia" pitchFamily="18" charset="0"/>
                        <a:ea typeface="Times New Roman"/>
                      </a:endParaRPr>
                    </a:p>
                  </a:txBody>
                  <a:tcPr marL="30411" marR="30411" marT="0" marB="0"/>
                </a:tc>
                <a:extLst>
                  <a:ext uri="{0D108BD9-81ED-4DB2-BD59-A6C34878D82A}">
                    <a16:rowId xmlns:a16="http://schemas.microsoft.com/office/drawing/2014/main" xmlns="" val="10011"/>
                  </a:ext>
                </a:extLst>
              </a:tr>
              <a:tr h="553983">
                <a:tc>
                  <a:txBody>
                    <a:bodyPr/>
                    <a:lstStyle/>
                    <a:p>
                      <a:pPr marL="0" marR="0" algn="just">
                        <a:spcBef>
                          <a:spcPts val="600"/>
                        </a:spcBef>
                        <a:spcAft>
                          <a:spcPts val="600"/>
                        </a:spcAft>
                      </a:pPr>
                      <a:r>
                        <a:rPr lang="en-US" sz="1000" dirty="0">
                          <a:effectLst/>
                          <a:latin typeface="Georgia" pitchFamily="18" charset="0"/>
                        </a:rPr>
                        <a:t>Disabilities</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a:effectLst/>
                          <a:latin typeface="Georgia" pitchFamily="18" charset="0"/>
                        </a:rPr>
                        <a:t>How is your and your families’ health?</a:t>
                      </a:r>
                      <a:endParaRPr lang="en-US" sz="100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As part of the hiring process, after a job offer has been made, you will be required to undergo a medical exam.  (Note:  an employer should keep results confidential).</a:t>
                      </a:r>
                      <a:endParaRPr lang="en-US" sz="1000" dirty="0">
                        <a:effectLst/>
                        <a:latin typeface="Georgia" pitchFamily="18" charset="0"/>
                        <a:ea typeface="Times New Roman"/>
                      </a:endParaRPr>
                    </a:p>
                  </a:txBody>
                  <a:tcPr marL="30411" marR="30411" marT="0" marB="0"/>
                </a:tc>
                <a:extLst>
                  <a:ext uri="{0D108BD9-81ED-4DB2-BD59-A6C34878D82A}">
                    <a16:rowId xmlns:a16="http://schemas.microsoft.com/office/drawing/2014/main" xmlns="" val="10012"/>
                  </a:ext>
                </a:extLst>
              </a:tr>
              <a:tr h="242657">
                <a:tc>
                  <a:txBody>
                    <a:bodyPr/>
                    <a:lstStyle/>
                    <a:p>
                      <a:pPr marL="0" marR="0" algn="just">
                        <a:spcBef>
                          <a:spcPts val="600"/>
                        </a:spcBef>
                        <a:spcAft>
                          <a:spcPts val="600"/>
                        </a:spcAft>
                      </a:pPr>
                      <a:r>
                        <a:rPr lang="en-US" sz="1000" dirty="0">
                          <a:effectLst/>
                          <a:latin typeface="Georgia" pitchFamily="18" charset="0"/>
                        </a:rPr>
                        <a:t>Disabilities</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Have you ever completed any drug rehabilitation programs?</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Are you currently using illegal drugs?</a:t>
                      </a:r>
                      <a:endParaRPr lang="en-US" sz="1000" dirty="0">
                        <a:effectLst/>
                        <a:latin typeface="Georgia" pitchFamily="18" charset="0"/>
                        <a:ea typeface="Times New Roman"/>
                      </a:endParaRPr>
                    </a:p>
                  </a:txBody>
                  <a:tcPr marL="30411" marR="30411" marT="0" marB="0"/>
                </a:tc>
                <a:extLst>
                  <a:ext uri="{0D108BD9-81ED-4DB2-BD59-A6C34878D82A}">
                    <a16:rowId xmlns:a16="http://schemas.microsoft.com/office/drawing/2014/main" xmlns="" val="10013"/>
                  </a:ext>
                </a:extLst>
              </a:tr>
              <a:tr h="570015">
                <a:tc>
                  <a:txBody>
                    <a:bodyPr/>
                    <a:lstStyle/>
                    <a:p>
                      <a:pPr marL="0" marR="0" algn="just">
                        <a:spcBef>
                          <a:spcPts val="600"/>
                        </a:spcBef>
                        <a:spcAft>
                          <a:spcPts val="600"/>
                        </a:spcAft>
                      </a:pPr>
                      <a:r>
                        <a:rPr lang="en-US" sz="1000" dirty="0">
                          <a:effectLst/>
                          <a:latin typeface="Georgia" pitchFamily="18" charset="0"/>
                        </a:rPr>
                        <a:t>Disabilities</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Do you have any disabilities?</a:t>
                      </a:r>
                      <a:endParaRPr lang="en-US" sz="1000" dirty="0">
                        <a:effectLst/>
                        <a:latin typeface="Georgia" pitchFamily="18" charset="0"/>
                        <a:ea typeface="Times New Roman"/>
                      </a:endParaRPr>
                    </a:p>
                  </a:txBody>
                  <a:tcPr marL="30411" marR="30411" marT="0" marB="0"/>
                </a:tc>
                <a:tc>
                  <a:txBody>
                    <a:bodyPr/>
                    <a:lstStyle/>
                    <a:p>
                      <a:pPr marL="0" marR="0" algn="just">
                        <a:spcBef>
                          <a:spcPts val="600"/>
                        </a:spcBef>
                        <a:spcAft>
                          <a:spcPts val="600"/>
                        </a:spcAft>
                      </a:pPr>
                      <a:r>
                        <a:rPr lang="en-US" sz="1000" dirty="0">
                          <a:effectLst/>
                          <a:latin typeface="Georgia" pitchFamily="18" charset="0"/>
                        </a:rPr>
                        <a:t>Are you able to perform the essential functions of this job, e.g. lifting requirements?  (Note:  the interviewer should have already thoroughly described any physical requirements of the job.)</a:t>
                      </a:r>
                      <a:endParaRPr lang="en-US" sz="1000" dirty="0">
                        <a:effectLst/>
                        <a:latin typeface="Georgia" pitchFamily="18" charset="0"/>
                        <a:ea typeface="Times New Roman"/>
                      </a:endParaRPr>
                    </a:p>
                  </a:txBody>
                  <a:tcPr marL="30411" marR="30411" marT="0" marB="0"/>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3128041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z="4000" b="1" dirty="0"/>
              <a:t/>
            </a:r>
            <a:br>
              <a:rPr lang="en-US" sz="4000" b="1" dirty="0"/>
            </a:br>
            <a:r>
              <a:rPr lang="en-US" sz="3600" b="1" i="1" dirty="0">
                <a:latin typeface="Georgia" pitchFamily="18" charset="0"/>
              </a:rPr>
              <a:t>Interviewing the Candidates</a:t>
            </a:r>
          </a:p>
        </p:txBody>
      </p:sp>
      <p:sp>
        <p:nvSpPr>
          <p:cNvPr id="101379" name="Rectangle 3"/>
          <p:cNvSpPr>
            <a:spLocks noGrp="1" noChangeArrowheads="1"/>
          </p:cNvSpPr>
          <p:nvPr>
            <p:ph type="body" idx="1"/>
          </p:nvPr>
        </p:nvSpPr>
        <p:spPr>
          <a:xfrm>
            <a:off x="457200" y="2286000"/>
            <a:ext cx="8229600" cy="4114800"/>
          </a:xfrm>
        </p:spPr>
        <p:txBody>
          <a:bodyPr/>
          <a:lstStyle/>
          <a:p>
            <a:r>
              <a:rPr lang="en-US" dirty="0"/>
              <a:t>Before the Interview:</a:t>
            </a:r>
          </a:p>
          <a:p>
            <a:pPr lvl="1"/>
            <a:r>
              <a:rPr lang="en-US" dirty="0"/>
              <a:t>Do you have a current job description?</a:t>
            </a:r>
          </a:p>
          <a:p>
            <a:pPr lvl="1"/>
            <a:r>
              <a:rPr lang="en-US" dirty="0"/>
              <a:t>Have you advertised the job appropriately?</a:t>
            </a:r>
          </a:p>
          <a:p>
            <a:pPr lvl="1"/>
            <a:r>
              <a:rPr lang="en-US" dirty="0"/>
              <a:t>Have you determined how the successful candidate will be selected?  </a:t>
            </a:r>
          </a:p>
          <a:p>
            <a:pPr>
              <a:buNone/>
            </a:pPr>
            <a:endParaRPr lang="en-US" dirty="0"/>
          </a:p>
        </p:txBody>
      </p:sp>
    </p:spTree>
    <p:extLst>
      <p:ext uri="{BB962C8B-B14F-4D97-AF65-F5344CB8AC3E}">
        <p14:creationId xmlns:p14="http://schemas.microsoft.com/office/powerpoint/2010/main" val="3220505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b="1" dirty="0">
                <a:latin typeface="Georgia" pitchFamily="18" charset="0"/>
              </a:rPr>
              <a:t>Interviewing the Candidate</a:t>
            </a:r>
            <a:r>
              <a:rPr lang="en-US" sz="4000" b="1" dirty="0"/>
              <a:t/>
            </a:r>
            <a:br>
              <a:rPr lang="en-US" sz="4000" b="1" dirty="0"/>
            </a:br>
            <a:r>
              <a:rPr lang="en-US" sz="3600" b="1" i="1" dirty="0">
                <a:latin typeface="Georgia" pitchFamily="18" charset="0"/>
              </a:rPr>
              <a:t>Evaluation System</a:t>
            </a:r>
          </a:p>
        </p:txBody>
      </p:sp>
      <p:sp>
        <p:nvSpPr>
          <p:cNvPr id="133123" name="Rectangle 3"/>
          <p:cNvSpPr>
            <a:spLocks noGrp="1" noChangeArrowheads="1"/>
          </p:cNvSpPr>
          <p:nvPr>
            <p:ph type="body" idx="1"/>
          </p:nvPr>
        </p:nvSpPr>
        <p:spPr/>
        <p:txBody>
          <a:bodyPr/>
          <a:lstStyle/>
          <a:p>
            <a:r>
              <a:rPr lang="en-US" dirty="0"/>
              <a:t>Standard Evaluation Form</a:t>
            </a:r>
          </a:p>
          <a:p>
            <a:r>
              <a:rPr lang="en-US" dirty="0"/>
              <a:t>Use of subjective criteria are acceptable </a:t>
            </a:r>
            <a:r>
              <a:rPr lang="en-US" i="1" dirty="0"/>
              <a:t>as long as </a:t>
            </a:r>
            <a:r>
              <a:rPr lang="en-US" dirty="0"/>
              <a:t>they are clearly articulated.</a:t>
            </a:r>
          </a:p>
          <a:p>
            <a:pPr lvl="1"/>
            <a:r>
              <a:rPr lang="en-US" dirty="0"/>
              <a:t>Energy</a:t>
            </a:r>
          </a:p>
          <a:p>
            <a:pPr lvl="1"/>
            <a:r>
              <a:rPr lang="en-US" dirty="0"/>
              <a:t>Enthusiasm</a:t>
            </a:r>
          </a:p>
          <a:p>
            <a:pPr lvl="1"/>
            <a:r>
              <a:rPr lang="en-US" dirty="0"/>
              <a:t>Cooperative</a:t>
            </a:r>
          </a:p>
          <a:p>
            <a:pPr lvl="1"/>
            <a:r>
              <a:rPr lang="en-US" dirty="0"/>
              <a:t>Motivated</a:t>
            </a:r>
          </a:p>
          <a:p>
            <a:pPr lvl="1"/>
            <a:r>
              <a:rPr lang="en-US" dirty="0"/>
              <a:t>Personable/”Fit 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b="1" dirty="0">
                <a:latin typeface="Georgia" pitchFamily="18" charset="0"/>
              </a:rPr>
              <a:t>Interviewing the Candidate</a:t>
            </a:r>
            <a:r>
              <a:rPr lang="en-US" sz="4000" b="1" dirty="0"/>
              <a:t/>
            </a:r>
            <a:br>
              <a:rPr lang="en-US" sz="4000" b="1" dirty="0"/>
            </a:br>
            <a:r>
              <a:rPr lang="en-US" sz="3600" b="1" i="1" dirty="0">
                <a:latin typeface="Georgia" pitchFamily="18" charset="0"/>
              </a:rPr>
              <a:t>Evaluation System - continued</a:t>
            </a:r>
          </a:p>
        </p:txBody>
      </p:sp>
      <p:sp>
        <p:nvSpPr>
          <p:cNvPr id="133123" name="Rectangle 3"/>
          <p:cNvSpPr>
            <a:spLocks noGrp="1" noChangeArrowheads="1"/>
          </p:cNvSpPr>
          <p:nvPr>
            <p:ph type="body" idx="1"/>
          </p:nvPr>
        </p:nvSpPr>
        <p:spPr>
          <a:xfrm>
            <a:off x="381000" y="1905000"/>
            <a:ext cx="8229600" cy="4267200"/>
          </a:xfrm>
        </p:spPr>
        <p:txBody>
          <a:bodyPr/>
          <a:lstStyle/>
          <a:p>
            <a:r>
              <a:rPr lang="en-US" dirty="0"/>
              <a:t>Must be able to describe how a candidate did/did not meet subjective criteria.</a:t>
            </a:r>
          </a:p>
          <a:p>
            <a:pPr lvl="1"/>
            <a:r>
              <a:rPr lang="en-US" dirty="0"/>
              <a:t>Sue maintained good eye contact during interview, and her voice and gestures were animated.  </a:t>
            </a:r>
          </a:p>
          <a:p>
            <a:pPr lvl="1"/>
            <a:r>
              <a:rPr lang="en-US" dirty="0"/>
              <a:t>Bob yawned, mumbled, and stared at his shoes.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b="1" dirty="0">
                <a:latin typeface="Georgia" pitchFamily="18" charset="0"/>
              </a:rPr>
              <a:t>Interviewing the Candidate</a:t>
            </a:r>
            <a:r>
              <a:rPr lang="en-US" sz="4000" b="1" dirty="0"/>
              <a:t/>
            </a:r>
            <a:br>
              <a:rPr lang="en-US" sz="4000" b="1" dirty="0"/>
            </a:br>
            <a:r>
              <a:rPr lang="en-US" sz="3600" b="1" i="1" dirty="0">
                <a:latin typeface="Georgia" pitchFamily="18" charset="0"/>
              </a:rPr>
              <a:t>Evaluation System - continued</a:t>
            </a:r>
            <a:endParaRPr lang="en-US" sz="3600" i="1" dirty="0">
              <a:latin typeface="Georgia" pitchFamily="18" charset="0"/>
            </a:endParaRPr>
          </a:p>
        </p:txBody>
      </p:sp>
      <p:sp>
        <p:nvSpPr>
          <p:cNvPr id="133123" name="Rectangle 3"/>
          <p:cNvSpPr>
            <a:spLocks noGrp="1" noChangeArrowheads="1"/>
          </p:cNvSpPr>
          <p:nvPr>
            <p:ph type="body" idx="1"/>
          </p:nvPr>
        </p:nvSpPr>
        <p:spPr/>
        <p:txBody>
          <a:bodyPr/>
          <a:lstStyle/>
          <a:p>
            <a:pPr lvl="1"/>
            <a:r>
              <a:rPr lang="en-US" dirty="0"/>
              <a:t>Steve made an obvious effort to engage each person he met both professionally and personally.  While touring the facility, he asked pertinent questions about each person’s job duties.</a:t>
            </a:r>
          </a:p>
          <a:p>
            <a:pPr lvl="1"/>
            <a:r>
              <a:rPr lang="en-US" dirty="0"/>
              <a:t>Michelle was clearly uninterested in those persons who she would not be directly supervising.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b="1" dirty="0">
                <a:latin typeface="Georgia" pitchFamily="18" charset="0"/>
              </a:rPr>
              <a:t>Interviewing the Candidate</a:t>
            </a:r>
            <a:r>
              <a:rPr lang="en-US" sz="4000" b="1" dirty="0"/>
              <a:t/>
            </a:r>
            <a:br>
              <a:rPr lang="en-US" sz="4000" b="1" dirty="0"/>
            </a:br>
            <a:r>
              <a:rPr lang="en-US" sz="3600" b="1" i="1" dirty="0">
                <a:latin typeface="Georgia" pitchFamily="18" charset="0"/>
              </a:rPr>
              <a:t>Conducting the Interview</a:t>
            </a:r>
          </a:p>
        </p:txBody>
      </p:sp>
      <p:sp>
        <p:nvSpPr>
          <p:cNvPr id="133123" name="Rectangle 3"/>
          <p:cNvSpPr>
            <a:spLocks noGrp="1" noChangeArrowheads="1"/>
          </p:cNvSpPr>
          <p:nvPr>
            <p:ph type="body" idx="1"/>
          </p:nvPr>
        </p:nvSpPr>
        <p:spPr>
          <a:xfrm>
            <a:off x="762000" y="1981200"/>
            <a:ext cx="7391400" cy="4114800"/>
          </a:xfrm>
        </p:spPr>
        <p:txBody>
          <a:bodyPr/>
          <a:lstStyle/>
          <a:p>
            <a:pPr marL="0" indent="0">
              <a:buNone/>
            </a:pPr>
            <a:r>
              <a:rPr lang="en-US" dirty="0"/>
              <a:t>Do not ask questions alluding to a person’s age, race, sex (including gender!), national origin, color, religion, disability, genetic condition or previous litigation history.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Font typeface="Wingdings" pitchFamily="2" charset="2"/>
              <a:buNone/>
            </a:pPr>
            <a:r>
              <a:rPr lang="en-US" sz="5400" dirty="0">
                <a:latin typeface="Georgia" pitchFamily="18" charset="0"/>
              </a:rPr>
              <a:t>EVALUATIONS</a:t>
            </a:r>
          </a:p>
        </p:txBody>
      </p:sp>
    </p:spTree>
    <p:extLst>
      <p:ext uri="{BB962C8B-B14F-4D97-AF65-F5344CB8AC3E}">
        <p14:creationId xmlns:p14="http://schemas.microsoft.com/office/powerpoint/2010/main" val="2539604540"/>
      </p:ext>
    </p:extLst>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524</TotalTime>
  <Words>1266</Words>
  <Application>Microsoft Office PowerPoint</Application>
  <PresentationFormat>On-screen Show (4:3)</PresentationFormat>
  <Paragraphs>118</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Georgia</vt:lpstr>
      <vt:lpstr>Tahoma</vt:lpstr>
      <vt:lpstr>Times New Roman</vt:lpstr>
      <vt:lpstr>Wingdings</vt:lpstr>
      <vt:lpstr>Textured</vt:lpstr>
      <vt:lpstr>INTERVIEWS, EVALUATIONS &amp; DISCIPLINE</vt:lpstr>
      <vt:lpstr>PowerPoint Presentation</vt:lpstr>
      <vt:lpstr>PowerPoint Presentation</vt:lpstr>
      <vt:lpstr> Interviewing the Candidates</vt:lpstr>
      <vt:lpstr>Interviewing the Candidate Evaluation System</vt:lpstr>
      <vt:lpstr>Interviewing the Candidate Evaluation System - continued</vt:lpstr>
      <vt:lpstr>Interviewing the Candidate Evaluation System - continued</vt:lpstr>
      <vt:lpstr>Interviewing the Candidate Conducting the Interview</vt:lpstr>
      <vt:lpstr>PowerPoint Presentation</vt:lpstr>
      <vt:lpstr>Performance Appraisals</vt:lpstr>
      <vt:lpstr>Performance reviews</vt:lpstr>
      <vt:lpstr>Accurate Performance Appraisals</vt:lpstr>
      <vt:lpstr>Proper Way to Complete  an Appraisal</vt:lpstr>
      <vt:lpstr>Proper Way to Complete an Appraisal - continued</vt:lpstr>
      <vt:lpstr>Proper Way to Complete an Appraisal - continued</vt:lpstr>
      <vt:lpstr>Proper Way to Complete an Appraisal - continued</vt:lpstr>
      <vt:lpstr>Proper Way to Complete an Appraisal - continued</vt:lpstr>
      <vt:lpstr>PowerPoint Presentation</vt:lpstr>
      <vt:lpstr>Progressive Discipline Procedures </vt:lpstr>
      <vt:lpstr>The steps of progressive discipline may include:</vt:lpstr>
      <vt:lpstr>The of progressive steps discipline may include:</vt:lpstr>
      <vt:lpstr>The of progressive steps discipline may include:</vt:lpstr>
      <vt:lpstr>Types of Adverse Action</vt:lpstr>
    </vt:vector>
  </TitlesOfParts>
  <Company>Webb &amp; 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Certified Municipal Official Training Session:</dc:title>
  <dc:creator>Jamie</dc:creator>
  <cp:lastModifiedBy>ACCA</cp:lastModifiedBy>
  <cp:revision>52</cp:revision>
  <dcterms:created xsi:type="dcterms:W3CDTF">2008-04-02T15:47:53Z</dcterms:created>
  <dcterms:modified xsi:type="dcterms:W3CDTF">2018-02-12T15:58:00Z</dcterms:modified>
</cp:coreProperties>
</file>